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97" r:id="rId2"/>
  </p:sldMasterIdLst>
  <p:notesMasterIdLst>
    <p:notesMasterId r:id="rId38"/>
  </p:notesMasterIdLst>
  <p:handoutMasterIdLst>
    <p:handoutMasterId r:id="rId39"/>
  </p:handoutMasterIdLst>
  <p:sldIdLst>
    <p:sldId id="385" r:id="rId3"/>
    <p:sldId id="257" r:id="rId4"/>
    <p:sldId id="327" r:id="rId5"/>
    <p:sldId id="336" r:id="rId6"/>
    <p:sldId id="362" r:id="rId7"/>
    <p:sldId id="328" r:id="rId8"/>
    <p:sldId id="306" r:id="rId9"/>
    <p:sldId id="322" r:id="rId10"/>
    <p:sldId id="366" r:id="rId11"/>
    <p:sldId id="320" r:id="rId12"/>
    <p:sldId id="353" r:id="rId13"/>
    <p:sldId id="315" r:id="rId14"/>
    <p:sldId id="347" r:id="rId15"/>
    <p:sldId id="292" r:id="rId16"/>
    <p:sldId id="296" r:id="rId17"/>
    <p:sldId id="293" r:id="rId18"/>
    <p:sldId id="368" r:id="rId19"/>
    <p:sldId id="369" r:id="rId20"/>
    <p:sldId id="370" r:id="rId21"/>
    <p:sldId id="371" r:id="rId22"/>
    <p:sldId id="372" r:id="rId23"/>
    <p:sldId id="374" r:id="rId24"/>
    <p:sldId id="375" r:id="rId25"/>
    <p:sldId id="346" r:id="rId26"/>
    <p:sldId id="376" r:id="rId27"/>
    <p:sldId id="377" r:id="rId28"/>
    <p:sldId id="378" r:id="rId29"/>
    <p:sldId id="379" r:id="rId30"/>
    <p:sldId id="380" r:id="rId31"/>
    <p:sldId id="381" r:id="rId32"/>
    <p:sldId id="384" r:id="rId33"/>
    <p:sldId id="383" r:id="rId34"/>
    <p:sldId id="387" r:id="rId35"/>
    <p:sldId id="340" r:id="rId36"/>
    <p:sldId id="3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1" clrIdx="0">
    <p:extLst>
      <p:ext uri="{19B8F6BF-5375-455C-9EA6-DF929625EA0E}">
        <p15:presenceInfo xmlns:p15="http://schemas.microsoft.com/office/powerpoint/2012/main" userId="Microsoft Office User" providerId="None"/>
      </p:ext>
    </p:extLst>
  </p:cmAuthor>
  <p:cmAuthor id="2" name="Sarah Han" initials="SH" lastIdx="22" clrIdx="1">
    <p:extLst>
      <p:ext uri="{19B8F6BF-5375-455C-9EA6-DF929625EA0E}">
        <p15:presenceInfo xmlns:p15="http://schemas.microsoft.com/office/powerpoint/2012/main" userId="S::sarah_han@berkeley.edu::6d406379-e26f-46d5-8956-198e6f04702c" providerId="AD"/>
      </p:ext>
    </p:extLst>
  </p:cmAuthor>
  <p:cmAuthor id="3" name="Corral Pena, Lucia" initials="CPL" lastIdx="4" clrIdx="2">
    <p:extLst>
      <p:ext uri="{19B8F6BF-5375-455C-9EA6-DF929625EA0E}">
        <p15:presenceInfo xmlns:p15="http://schemas.microsoft.com/office/powerpoint/2012/main" userId="S::lcorra02@blueshieldca.com::18e66a38-013a-40bb-912e-33dd9ce1a0c4" providerId="AD"/>
      </p:ext>
    </p:extLst>
  </p:cmAuthor>
  <p:cmAuthor id="4" name="Susan Spies" initials="SS" lastIdx="1" clrIdx="3">
    <p:extLst>
      <p:ext uri="{19B8F6BF-5375-455C-9EA6-DF929625EA0E}">
        <p15:presenceInfo xmlns:p15="http://schemas.microsoft.com/office/powerpoint/2012/main" userId="S::susan.spies@hok.com::6aa3a374-d2ac-4b30-9c1c-d5b8f2573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852"/>
    <a:srgbClr val="9C040A"/>
    <a:srgbClr val="701C38"/>
    <a:srgbClr val="C2262E"/>
    <a:srgbClr val="923F5B"/>
    <a:srgbClr val="005DB6"/>
    <a:srgbClr val="037ED9"/>
    <a:srgbClr val="0095DA"/>
    <a:srgbClr val="61538A"/>
    <a:srgbClr val="2F6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3"/>
    <p:restoredTop sz="97472"/>
  </p:normalViewPr>
  <p:slideViewPr>
    <p:cSldViewPr snapToGrid="0" snapToObjects="1">
      <p:cViewPr varScale="1">
        <p:scale>
          <a:sx n="84" d="100"/>
          <a:sy n="84" d="100"/>
        </p:scale>
        <p:origin x="306" y="90"/>
      </p:cViewPr>
      <p:guideLst>
        <p:guide orient="horz" pos="2160"/>
        <p:guide pos="2880"/>
      </p:guideLst>
    </p:cSldViewPr>
  </p:slideViewPr>
  <p:notesTextViewPr>
    <p:cViewPr>
      <p:scale>
        <a:sx n="125" d="100"/>
        <a:sy n="125" d="100"/>
      </p:scale>
      <p:origin x="0" y="0"/>
    </p:cViewPr>
  </p:notesTextViewPr>
  <p:sorterViewPr>
    <p:cViewPr varScale="1">
      <p:scale>
        <a:sx n="70" d="100"/>
        <a:sy n="70" d="100"/>
      </p:scale>
      <p:origin x="0" y="0"/>
    </p:cViewPr>
  </p:sorterViewPr>
  <p:notesViewPr>
    <p:cSldViewPr snapToGrid="0" snapToObjects="1">
      <p:cViewPr varScale="1">
        <p:scale>
          <a:sx n="159" d="100"/>
          <a:sy n="159" d="100"/>
        </p:scale>
        <p:origin x="265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9C040A"/>
              </a:solidFill>
              <a:ln w="19050">
                <a:solidFill>
                  <a:schemeClr val="lt1"/>
                </a:solidFill>
              </a:ln>
              <a:effectLst/>
            </c:spPr>
            <c:extLst>
              <c:ext xmlns:c16="http://schemas.microsoft.com/office/drawing/2014/chart" uri="{C3380CC4-5D6E-409C-BE32-E72D297353CC}">
                <c16:uniqueId val="{00000003-7F8D-0841-A94F-3D1A4962F8AE}"/>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2-7F8D-0841-A94F-3D1A4962F8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4C-4F40-A495-D555136E46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4C-4F40-A495-D555136E46A4}"/>
              </c:ext>
            </c:extLst>
          </c:dPt>
          <c:cat>
            <c:numRef>
              <c:f>Sheet1!$A$2:$A$5</c:f>
              <c:numCache>
                <c:formatCode>General</c:formatCode>
                <c:ptCount val="4"/>
              </c:numCache>
            </c:numRef>
          </c:cat>
          <c:val>
            <c:numRef>
              <c:f>Sheet1!$B$2:$B$5</c:f>
              <c:numCache>
                <c:formatCode>General</c:formatCode>
                <c:ptCount val="4"/>
                <c:pt idx="0">
                  <c:v>58</c:v>
                </c:pt>
                <c:pt idx="1">
                  <c:v>42</c:v>
                </c:pt>
              </c:numCache>
            </c:numRef>
          </c:val>
          <c:extLst>
            <c:ext xmlns:c16="http://schemas.microsoft.com/office/drawing/2014/chart" uri="{C3380CC4-5D6E-409C-BE32-E72D297353CC}">
              <c16:uniqueId val="{00000000-7F8D-0841-A94F-3D1A4962F8AE}"/>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2-09-13T13:51:01.857" idx="1">
    <p:pos x="5675" y="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22T20:46:15.331" idx="19">
    <p:pos x="5236" y="3255"/>
    <p:text>From Lucia re: talking points</p:text>
    <p:extLst>
      <p:ext uri="{C676402C-5697-4E1C-873F-D02D1690AC5C}">
        <p15:threadingInfo xmlns:p15="http://schemas.microsoft.com/office/powerpoint/2012/main" timeZoneBias="420"/>
      </p:ext>
    </p:extLst>
  </p:cm>
  <p:cm authorId="2" dt="2021-06-22T20:46:30.451" idx="20">
    <p:pos x="5236" y="3351"/>
    <p:text>it would helpful to know 2-3 practices used to manage through tension and how that influenced the final ideas, relationships.</p:text>
    <p:extLst>
      <p:ext uri="{C676402C-5697-4E1C-873F-D02D1690AC5C}">
        <p15:threadingInfo xmlns:p15="http://schemas.microsoft.com/office/powerpoint/2012/main" timeZoneBias="420">
          <p15:parentCm authorId="2" idx="1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6-22T21:26:17.639" idx="21">
    <p:pos x="10" y="10"/>
    <p:text>FROM LUCIA: A talking points of why went from 16-12 fellows would be helpful.  e.g. competing priorities, new leadership, time/workload, the Lab was not designed or envisioned to be a two or three-year project until we lived it ourselves.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FFA4FD-5748-9542-B41A-AE786DCC9A49}" type="datetimeFigureOut">
              <a:rPr lang="en-US" smtClean="0"/>
              <a:t>9/16/2022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ACD4D-A6B3-F648-BCD7-C8C46DFD3412}" type="slidenum">
              <a:rPr lang="en-US" smtClean="0"/>
              <a:t>‹#›</a:t>
            </a:fld>
            <a:endParaRPr lang="en-US"/>
          </a:p>
        </p:txBody>
      </p:sp>
    </p:spTree>
    <p:extLst>
      <p:ext uri="{BB962C8B-B14F-4D97-AF65-F5344CB8AC3E}">
        <p14:creationId xmlns:p14="http://schemas.microsoft.com/office/powerpoint/2010/main" val="1290758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6BF88-AC6C-9147-B211-4B77AB2BC290}" type="datetimeFigureOut">
              <a:rPr lang="en-US" smtClean="0"/>
              <a:t>9/16/2022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6E2D0-A176-9547-A5CA-6D02ADA0254C}" type="slidenum">
              <a:rPr lang="en-US" smtClean="0"/>
              <a:t>‹#›</a:t>
            </a:fld>
            <a:endParaRPr lang="en-US"/>
          </a:p>
        </p:txBody>
      </p:sp>
    </p:spTree>
    <p:extLst>
      <p:ext uri="{BB962C8B-B14F-4D97-AF65-F5344CB8AC3E}">
        <p14:creationId xmlns:p14="http://schemas.microsoft.com/office/powerpoint/2010/main" val="117754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3</a:t>
            </a:fld>
            <a:endParaRPr lang="en-US" dirty="0"/>
          </a:p>
        </p:txBody>
      </p:sp>
    </p:spTree>
    <p:extLst>
      <p:ext uri="{BB962C8B-B14F-4D97-AF65-F5344CB8AC3E}">
        <p14:creationId xmlns:p14="http://schemas.microsoft.com/office/powerpoint/2010/main" val="295089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12</a:t>
            </a:fld>
            <a:endParaRPr lang="en-US"/>
          </a:p>
        </p:txBody>
      </p:sp>
    </p:spTree>
    <p:extLst>
      <p:ext uri="{BB962C8B-B14F-4D97-AF65-F5344CB8AC3E}">
        <p14:creationId xmlns:p14="http://schemas.microsoft.com/office/powerpoint/2010/main" val="120165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13</a:t>
            </a:fld>
            <a:endParaRPr lang="en-US"/>
          </a:p>
        </p:txBody>
      </p:sp>
    </p:spTree>
    <p:extLst>
      <p:ext uri="{BB962C8B-B14F-4D97-AF65-F5344CB8AC3E}">
        <p14:creationId xmlns:p14="http://schemas.microsoft.com/office/powerpoint/2010/main" val="92993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14</a:t>
            </a:fld>
            <a:endParaRPr lang="en-US"/>
          </a:p>
        </p:txBody>
      </p:sp>
    </p:spTree>
    <p:extLst>
      <p:ext uri="{BB962C8B-B14F-4D97-AF65-F5344CB8AC3E}">
        <p14:creationId xmlns:p14="http://schemas.microsoft.com/office/powerpoint/2010/main" val="327326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15</a:t>
            </a:fld>
            <a:endParaRPr lang="en-US"/>
          </a:p>
        </p:txBody>
      </p:sp>
    </p:spTree>
    <p:extLst>
      <p:ext uri="{BB962C8B-B14F-4D97-AF65-F5344CB8AC3E}">
        <p14:creationId xmlns:p14="http://schemas.microsoft.com/office/powerpoint/2010/main" val="6143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16</a:t>
            </a:fld>
            <a:endParaRPr lang="en-US"/>
          </a:p>
        </p:txBody>
      </p:sp>
    </p:spTree>
    <p:extLst>
      <p:ext uri="{BB962C8B-B14F-4D97-AF65-F5344CB8AC3E}">
        <p14:creationId xmlns:p14="http://schemas.microsoft.com/office/powerpoint/2010/main" val="379420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17</a:t>
            </a:fld>
            <a:endParaRPr lang="en-US"/>
          </a:p>
        </p:txBody>
      </p:sp>
    </p:spTree>
    <p:extLst>
      <p:ext uri="{BB962C8B-B14F-4D97-AF65-F5344CB8AC3E}">
        <p14:creationId xmlns:p14="http://schemas.microsoft.com/office/powerpoint/2010/main" val="260990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18</a:t>
            </a:fld>
            <a:endParaRPr lang="en-US"/>
          </a:p>
        </p:txBody>
      </p:sp>
    </p:spTree>
    <p:extLst>
      <p:ext uri="{BB962C8B-B14F-4D97-AF65-F5344CB8AC3E}">
        <p14:creationId xmlns:p14="http://schemas.microsoft.com/office/powerpoint/2010/main" val="27738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19</a:t>
            </a:fld>
            <a:endParaRPr lang="en-US"/>
          </a:p>
        </p:txBody>
      </p:sp>
    </p:spTree>
    <p:extLst>
      <p:ext uri="{BB962C8B-B14F-4D97-AF65-F5344CB8AC3E}">
        <p14:creationId xmlns:p14="http://schemas.microsoft.com/office/powerpoint/2010/main" val="353814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20</a:t>
            </a:fld>
            <a:endParaRPr lang="en-US"/>
          </a:p>
        </p:txBody>
      </p:sp>
    </p:spTree>
    <p:extLst>
      <p:ext uri="{BB962C8B-B14F-4D97-AF65-F5344CB8AC3E}">
        <p14:creationId xmlns:p14="http://schemas.microsoft.com/office/powerpoint/2010/main" val="312925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21</a:t>
            </a:fld>
            <a:endParaRPr lang="en-US"/>
          </a:p>
        </p:txBody>
      </p:sp>
    </p:spTree>
    <p:extLst>
      <p:ext uri="{BB962C8B-B14F-4D97-AF65-F5344CB8AC3E}">
        <p14:creationId xmlns:p14="http://schemas.microsoft.com/office/powerpoint/2010/main" val="401952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4</a:t>
            </a:fld>
            <a:endParaRPr lang="en-US" dirty="0"/>
          </a:p>
        </p:txBody>
      </p:sp>
    </p:spTree>
    <p:extLst>
      <p:ext uri="{BB962C8B-B14F-4D97-AF65-F5344CB8AC3E}">
        <p14:creationId xmlns:p14="http://schemas.microsoft.com/office/powerpoint/2010/main" val="115760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22</a:t>
            </a:fld>
            <a:endParaRPr lang="en-US"/>
          </a:p>
        </p:txBody>
      </p:sp>
    </p:spTree>
    <p:extLst>
      <p:ext uri="{BB962C8B-B14F-4D97-AF65-F5344CB8AC3E}">
        <p14:creationId xmlns:p14="http://schemas.microsoft.com/office/powerpoint/2010/main" val="90017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23</a:t>
            </a:fld>
            <a:endParaRPr lang="en-US"/>
          </a:p>
        </p:txBody>
      </p:sp>
    </p:spTree>
    <p:extLst>
      <p:ext uri="{BB962C8B-B14F-4D97-AF65-F5344CB8AC3E}">
        <p14:creationId xmlns:p14="http://schemas.microsoft.com/office/powerpoint/2010/main" val="416093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24</a:t>
            </a:fld>
            <a:endParaRPr lang="en-US"/>
          </a:p>
        </p:txBody>
      </p:sp>
    </p:spTree>
    <p:extLst>
      <p:ext uri="{BB962C8B-B14F-4D97-AF65-F5344CB8AC3E}">
        <p14:creationId xmlns:p14="http://schemas.microsoft.com/office/powerpoint/2010/main" val="239772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25</a:t>
            </a:fld>
            <a:endParaRPr lang="en-US"/>
          </a:p>
        </p:txBody>
      </p:sp>
    </p:spTree>
    <p:extLst>
      <p:ext uri="{BB962C8B-B14F-4D97-AF65-F5344CB8AC3E}">
        <p14:creationId xmlns:p14="http://schemas.microsoft.com/office/powerpoint/2010/main" val="335612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26</a:t>
            </a:fld>
            <a:endParaRPr lang="en-US"/>
          </a:p>
        </p:txBody>
      </p:sp>
    </p:spTree>
    <p:extLst>
      <p:ext uri="{BB962C8B-B14F-4D97-AF65-F5344CB8AC3E}">
        <p14:creationId xmlns:p14="http://schemas.microsoft.com/office/powerpoint/2010/main" val="3980936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27</a:t>
            </a:fld>
            <a:endParaRPr lang="en-US"/>
          </a:p>
        </p:txBody>
      </p:sp>
    </p:spTree>
    <p:extLst>
      <p:ext uri="{BB962C8B-B14F-4D97-AF65-F5344CB8AC3E}">
        <p14:creationId xmlns:p14="http://schemas.microsoft.com/office/powerpoint/2010/main" val="3706648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28</a:t>
            </a:fld>
            <a:endParaRPr lang="en-US"/>
          </a:p>
        </p:txBody>
      </p:sp>
    </p:spTree>
    <p:extLst>
      <p:ext uri="{BB962C8B-B14F-4D97-AF65-F5344CB8AC3E}">
        <p14:creationId xmlns:p14="http://schemas.microsoft.com/office/powerpoint/2010/main" val="426269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29</a:t>
            </a:fld>
            <a:endParaRPr lang="en-US"/>
          </a:p>
        </p:txBody>
      </p:sp>
    </p:spTree>
    <p:extLst>
      <p:ext uri="{BB962C8B-B14F-4D97-AF65-F5344CB8AC3E}">
        <p14:creationId xmlns:p14="http://schemas.microsoft.com/office/powerpoint/2010/main" val="3967440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30</a:t>
            </a:fld>
            <a:endParaRPr lang="en-US"/>
          </a:p>
        </p:txBody>
      </p:sp>
    </p:spTree>
    <p:extLst>
      <p:ext uri="{BB962C8B-B14F-4D97-AF65-F5344CB8AC3E}">
        <p14:creationId xmlns:p14="http://schemas.microsoft.com/office/powerpoint/2010/main" val="2203083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31</a:t>
            </a:fld>
            <a:endParaRPr lang="en-US"/>
          </a:p>
        </p:txBody>
      </p:sp>
    </p:spTree>
    <p:extLst>
      <p:ext uri="{BB962C8B-B14F-4D97-AF65-F5344CB8AC3E}">
        <p14:creationId xmlns:p14="http://schemas.microsoft.com/office/powerpoint/2010/main" val="59925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86E2D0-A176-9547-A5CA-6D02ADA0254C}" type="slidenum">
              <a:rPr lang="en-US" smtClean="0"/>
              <a:t>5</a:t>
            </a:fld>
            <a:endParaRPr lang="en-US" dirty="0"/>
          </a:p>
        </p:txBody>
      </p:sp>
    </p:spTree>
    <p:extLst>
      <p:ext uri="{BB962C8B-B14F-4D97-AF65-F5344CB8AC3E}">
        <p14:creationId xmlns:p14="http://schemas.microsoft.com/office/powerpoint/2010/main" val="749290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32</a:t>
            </a:fld>
            <a:endParaRPr lang="en-US"/>
          </a:p>
        </p:txBody>
      </p:sp>
    </p:spTree>
    <p:extLst>
      <p:ext uri="{BB962C8B-B14F-4D97-AF65-F5344CB8AC3E}">
        <p14:creationId xmlns:p14="http://schemas.microsoft.com/office/powerpoint/2010/main" val="2335973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33</a:t>
            </a:fld>
            <a:endParaRPr lang="en-US"/>
          </a:p>
        </p:txBody>
      </p:sp>
    </p:spTree>
    <p:extLst>
      <p:ext uri="{BB962C8B-B14F-4D97-AF65-F5344CB8AC3E}">
        <p14:creationId xmlns:p14="http://schemas.microsoft.com/office/powerpoint/2010/main" val="91563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86E2D0-A176-9547-A5CA-6D02ADA0254C}" type="slidenum">
              <a:rPr lang="en-US" smtClean="0"/>
              <a:t>34</a:t>
            </a:fld>
            <a:endParaRPr lang="en-US"/>
          </a:p>
        </p:txBody>
      </p:sp>
    </p:spTree>
    <p:extLst>
      <p:ext uri="{BB962C8B-B14F-4D97-AF65-F5344CB8AC3E}">
        <p14:creationId xmlns:p14="http://schemas.microsoft.com/office/powerpoint/2010/main" val="151889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6</a:t>
            </a:fld>
            <a:endParaRPr lang="en-US" dirty="0"/>
          </a:p>
        </p:txBody>
      </p:sp>
    </p:spTree>
    <p:extLst>
      <p:ext uri="{BB962C8B-B14F-4D97-AF65-F5344CB8AC3E}">
        <p14:creationId xmlns:p14="http://schemas.microsoft.com/office/powerpoint/2010/main" val="364993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86E2D0-A176-9547-A5CA-6D02ADA0254C}" type="slidenum">
              <a:rPr lang="en-US" smtClean="0"/>
              <a:t>7</a:t>
            </a:fld>
            <a:endParaRPr lang="en-US"/>
          </a:p>
        </p:txBody>
      </p:sp>
    </p:spTree>
    <p:extLst>
      <p:ext uri="{BB962C8B-B14F-4D97-AF65-F5344CB8AC3E}">
        <p14:creationId xmlns:p14="http://schemas.microsoft.com/office/powerpoint/2010/main" val="310827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Century Gothic" charset="0"/>
            </a:endParaRPr>
          </a:p>
        </p:txBody>
      </p:sp>
      <p:sp>
        <p:nvSpPr>
          <p:cNvPr id="4" name="Slide Number Placeholder 3"/>
          <p:cNvSpPr>
            <a:spLocks noGrp="1"/>
          </p:cNvSpPr>
          <p:nvPr>
            <p:ph type="sldNum" sz="quarter" idx="5"/>
          </p:nvPr>
        </p:nvSpPr>
        <p:spPr/>
        <p:txBody>
          <a:bodyPr/>
          <a:lstStyle/>
          <a:p>
            <a:fld id="{6686E2D0-A176-9547-A5CA-6D02ADA0254C}" type="slidenum">
              <a:rPr lang="en-US" smtClean="0"/>
              <a:t>8</a:t>
            </a:fld>
            <a:endParaRPr lang="en-US"/>
          </a:p>
        </p:txBody>
      </p:sp>
    </p:spTree>
    <p:extLst>
      <p:ext uri="{BB962C8B-B14F-4D97-AF65-F5344CB8AC3E}">
        <p14:creationId xmlns:p14="http://schemas.microsoft.com/office/powerpoint/2010/main" val="161571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9</a:t>
            </a:fld>
            <a:endParaRPr lang="en-US"/>
          </a:p>
        </p:txBody>
      </p:sp>
    </p:spTree>
    <p:extLst>
      <p:ext uri="{BB962C8B-B14F-4D97-AF65-F5344CB8AC3E}">
        <p14:creationId xmlns:p14="http://schemas.microsoft.com/office/powerpoint/2010/main" val="155183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10</a:t>
            </a:fld>
            <a:endParaRPr lang="en-US"/>
          </a:p>
        </p:txBody>
      </p:sp>
    </p:spTree>
    <p:extLst>
      <p:ext uri="{BB962C8B-B14F-4D97-AF65-F5344CB8AC3E}">
        <p14:creationId xmlns:p14="http://schemas.microsoft.com/office/powerpoint/2010/main" val="228445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6E2D0-A176-9547-A5CA-6D02ADA0254C}" type="slidenum">
              <a:rPr lang="en-US" smtClean="0"/>
              <a:t>11</a:t>
            </a:fld>
            <a:endParaRPr lang="en-US"/>
          </a:p>
        </p:txBody>
      </p:sp>
    </p:spTree>
    <p:extLst>
      <p:ext uri="{BB962C8B-B14F-4D97-AF65-F5344CB8AC3E}">
        <p14:creationId xmlns:p14="http://schemas.microsoft.com/office/powerpoint/2010/main" val="259066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40" y="1609595"/>
            <a:ext cx="7033615" cy="2173265"/>
          </a:xfrm>
          <a:prstGeom prst="rect">
            <a:avLst/>
          </a:prstGeom>
        </p:spPr>
        <p:txBody>
          <a:bodyPr anchor="b">
            <a:normAutofit/>
          </a:bodyPr>
          <a:lstStyle>
            <a:lvl1pPr algn="l">
              <a:defRPr sz="480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hasCustomPrompt="1"/>
          </p:nvPr>
        </p:nvSpPr>
        <p:spPr>
          <a:xfrm>
            <a:off x="272441" y="4673014"/>
            <a:ext cx="7027183" cy="337398"/>
          </a:xfrm>
          <a:prstGeom prst="rect">
            <a:avLst/>
          </a:prstGeom>
        </p:spPr>
        <p:txBody>
          <a:bodyPr tIns="0" anchor="t">
            <a:normAutofit/>
          </a:bodyPr>
          <a:lstStyle>
            <a:lvl1pPr marL="0" indent="0" algn="l">
              <a:buNone/>
              <a:defRPr sz="1400">
                <a:solidFill>
                  <a:schemeClr val="tx2"/>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grpSp>
        <p:nvGrpSpPr>
          <p:cNvPr id="13" name="Group 12"/>
          <p:cNvGrpSpPr/>
          <p:nvPr userDrawn="1"/>
        </p:nvGrpSpPr>
        <p:grpSpPr>
          <a:xfrm>
            <a:off x="0" y="6745266"/>
            <a:ext cx="9144000" cy="112734"/>
            <a:chOff x="0" y="6031282"/>
            <a:chExt cx="9144000" cy="112734"/>
          </a:xfrm>
        </p:grpSpPr>
        <p:sp>
          <p:nvSpPr>
            <p:cNvPr id="8" name="Rectangle 7"/>
            <p:cNvSpPr/>
            <p:nvPr userDrawn="1"/>
          </p:nvSpPr>
          <p:spPr>
            <a:xfrm>
              <a:off x="0" y="6031282"/>
              <a:ext cx="1803748" cy="112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35063" y="6031282"/>
              <a:ext cx="1803748" cy="112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0126" y="6031282"/>
              <a:ext cx="1803748" cy="1127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505189" y="6031282"/>
              <a:ext cx="1803748" cy="112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40252" y="6031282"/>
              <a:ext cx="1803748" cy="1127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705" y="359384"/>
            <a:ext cx="2913560" cy="631688"/>
          </a:xfrm>
          <a:prstGeom prst="rect">
            <a:avLst/>
          </a:prstGeom>
        </p:spPr>
      </p:pic>
      <p:sp>
        <p:nvSpPr>
          <p:cNvPr id="6" name="Content Placeholder 5"/>
          <p:cNvSpPr>
            <a:spLocks noGrp="1"/>
          </p:cNvSpPr>
          <p:nvPr>
            <p:ph sz="quarter" idx="12" hasCustomPrompt="1"/>
          </p:nvPr>
        </p:nvSpPr>
        <p:spPr>
          <a:xfrm>
            <a:off x="276225" y="4264460"/>
            <a:ext cx="7021792" cy="201069"/>
          </a:xfrm>
          <a:prstGeom prst="rect">
            <a:avLst/>
          </a:prstGeom>
        </p:spPr>
        <p:txBody>
          <a:bodyPr tIns="0" bIns="0">
            <a:noAutofit/>
          </a:bodyPr>
          <a:lstStyle>
            <a:lvl1pPr marL="0" indent="0">
              <a:buNone/>
              <a:defRPr sz="1400" i="1">
                <a:solidFill>
                  <a:schemeClr val="tx2"/>
                </a:solidFill>
                <a:latin typeface="Century Gothic" charset="0"/>
                <a:ea typeface="Century Gothic" charset="0"/>
                <a:cs typeface="Century Gothic" charset="0"/>
              </a:defRPr>
            </a:lvl1pPr>
            <a:lvl2pPr marL="457200" indent="0">
              <a:buNone/>
              <a:defRPr sz="1050">
                <a:solidFill>
                  <a:srgbClr val="8C8C8C"/>
                </a:solidFill>
                <a:latin typeface="Century Gothic" charset="0"/>
                <a:ea typeface="Century Gothic" charset="0"/>
                <a:cs typeface="Century Gothic" charset="0"/>
              </a:defRPr>
            </a:lvl2pPr>
            <a:lvl3pPr marL="914400" indent="0">
              <a:buNone/>
              <a:defRPr sz="1000">
                <a:solidFill>
                  <a:srgbClr val="8C8C8C"/>
                </a:solidFill>
                <a:latin typeface="Century Gothic" charset="0"/>
                <a:ea typeface="Century Gothic" charset="0"/>
                <a:cs typeface="Century Gothic" charset="0"/>
              </a:defRPr>
            </a:lvl3pPr>
            <a:lvl4pPr marL="1371600" indent="0">
              <a:buNone/>
              <a:defRPr sz="900">
                <a:solidFill>
                  <a:srgbClr val="8C8C8C"/>
                </a:solidFill>
                <a:latin typeface="Century Gothic" charset="0"/>
                <a:ea typeface="Century Gothic" charset="0"/>
                <a:cs typeface="Century Gothic" charset="0"/>
              </a:defRPr>
            </a:lvl4pPr>
            <a:lvl5pPr marL="1828800" indent="0">
              <a:buNone/>
              <a:defRPr sz="900">
                <a:solidFill>
                  <a:srgbClr val="8C8C8C"/>
                </a:solidFill>
                <a:latin typeface="Century Gothic" charset="0"/>
                <a:ea typeface="Century Gothic" charset="0"/>
                <a:cs typeface="Century Gothic" charset="0"/>
              </a:defRPr>
            </a:lvl5pPr>
          </a:lstStyle>
          <a:p>
            <a:pPr lvl="0"/>
            <a:r>
              <a:rPr lang="en-US" dirty="0"/>
              <a:t>click to edit presenter title</a:t>
            </a:r>
          </a:p>
        </p:txBody>
      </p:sp>
      <p:sp>
        <p:nvSpPr>
          <p:cNvPr id="19" name="Text Placeholder 18"/>
          <p:cNvSpPr>
            <a:spLocks noGrp="1"/>
          </p:cNvSpPr>
          <p:nvPr>
            <p:ph type="body" sz="quarter" idx="13" hasCustomPrompt="1"/>
          </p:nvPr>
        </p:nvSpPr>
        <p:spPr>
          <a:xfrm>
            <a:off x="274638" y="3953594"/>
            <a:ext cx="7023698" cy="273939"/>
          </a:xfrm>
          <a:prstGeom prst="rect">
            <a:avLst/>
          </a:prstGeom>
        </p:spPr>
        <p:txBody>
          <a:bodyPr tIns="0" bIns="0" anchor="b">
            <a:noAutofit/>
          </a:bodyPr>
          <a:lstStyle>
            <a:lvl1pPr marL="0" indent="0">
              <a:buNone/>
              <a:defRPr sz="1400" b="1">
                <a:solidFill>
                  <a:schemeClr val="tx1"/>
                </a:solidFill>
                <a:latin typeface="Century Gothic" charset="0"/>
                <a:ea typeface="Century Gothic" charset="0"/>
                <a:cs typeface="Century Gothic" charset="0"/>
              </a:defRPr>
            </a:lvl1pPr>
            <a:lvl2pPr marL="457200" indent="0">
              <a:buNone/>
              <a:defRPr sz="1400" b="1">
                <a:latin typeface="Century Gothic" charset="0"/>
                <a:ea typeface="Century Gothic" charset="0"/>
                <a:cs typeface="Century Gothic" charset="0"/>
              </a:defRPr>
            </a:lvl2pPr>
            <a:lvl3pPr marL="914400" indent="0">
              <a:buNone/>
              <a:defRPr sz="1400" b="1">
                <a:latin typeface="Century Gothic" charset="0"/>
                <a:ea typeface="Century Gothic" charset="0"/>
                <a:cs typeface="Century Gothic" charset="0"/>
              </a:defRPr>
            </a:lvl3pPr>
            <a:lvl4pPr marL="1371600" indent="0">
              <a:buNone/>
              <a:defRPr sz="1400" b="1">
                <a:latin typeface="Century Gothic" charset="0"/>
                <a:ea typeface="Century Gothic" charset="0"/>
                <a:cs typeface="Century Gothic" charset="0"/>
              </a:defRPr>
            </a:lvl4pPr>
            <a:lvl5pPr marL="1828800" indent="0">
              <a:buNone/>
              <a:defRPr sz="1400" b="1">
                <a:latin typeface="Century Gothic" charset="0"/>
                <a:ea typeface="Century Gothic" charset="0"/>
                <a:cs typeface="Century Gothic" charset="0"/>
              </a:defRPr>
            </a:lvl5pPr>
          </a:lstStyle>
          <a:p>
            <a:pPr lvl="0"/>
            <a:r>
              <a:rPr lang="en-US" dirty="0"/>
              <a:t>click to edit presenter name</a:t>
            </a:r>
          </a:p>
        </p:txBody>
      </p:sp>
      <p:sp>
        <p:nvSpPr>
          <p:cNvPr id="17" name="TextBox 16"/>
          <p:cNvSpPr txBox="1"/>
          <p:nvPr userDrawn="1"/>
        </p:nvSpPr>
        <p:spPr>
          <a:xfrm>
            <a:off x="362331" y="6389354"/>
            <a:ext cx="3213415" cy="153888"/>
          </a:xfrm>
          <a:prstGeom prst="rect">
            <a:avLst/>
          </a:prstGeom>
          <a:noFill/>
        </p:spPr>
        <p:txBody>
          <a:bodyPr wrap="square" lIns="0" tIns="0" rIns="0" bIns="0" rtlCol="0">
            <a:spAutoFit/>
          </a:bodyPr>
          <a:lstStyle/>
          <a:p>
            <a:pPr algn="l"/>
            <a:r>
              <a:rPr lang="en-US" sz="1000" dirty="0">
                <a:solidFill>
                  <a:schemeClr val="accent1"/>
                </a:solidFill>
              </a:rPr>
              <a:t>blueshieldcafoundation.org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urgundy">
    <p:spTree>
      <p:nvGrpSpPr>
        <p:cNvPr id="1" name=""/>
        <p:cNvGrpSpPr/>
        <p:nvPr/>
      </p:nvGrpSpPr>
      <p:grpSpPr>
        <a:xfrm>
          <a:off x="0" y="0"/>
          <a:ext cx="0" cy="0"/>
          <a:chOff x="0" y="0"/>
          <a:chExt cx="0" cy="0"/>
        </a:xfrm>
      </p:grpSpPr>
      <p:sp>
        <p:nvSpPr>
          <p:cNvPr id="7" name="Rectangle 6"/>
          <p:cNvSpPr/>
          <p:nvPr userDrawn="1"/>
        </p:nvSpPr>
        <p:spPr>
          <a:xfrm>
            <a:off x="168275" y="171450"/>
            <a:ext cx="8807450" cy="6521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Red">
    <p:spTree>
      <p:nvGrpSpPr>
        <p:cNvPr id="1" name=""/>
        <p:cNvGrpSpPr/>
        <p:nvPr/>
      </p:nvGrpSpPr>
      <p:grpSpPr>
        <a:xfrm>
          <a:off x="0" y="0"/>
          <a:ext cx="0" cy="0"/>
          <a:chOff x="0" y="0"/>
          <a:chExt cx="0" cy="0"/>
        </a:xfrm>
      </p:grpSpPr>
      <p:sp>
        <p:nvSpPr>
          <p:cNvPr id="7" name="Rectangle 6"/>
          <p:cNvSpPr/>
          <p:nvPr userDrawn="1"/>
        </p:nvSpPr>
        <p:spPr>
          <a:xfrm>
            <a:off x="168275" y="171450"/>
            <a:ext cx="8807450" cy="6521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Lt Blue Framed">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8275" y="171450"/>
            <a:ext cx="8807450" cy="652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accent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tx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k Blue Framed">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68275" y="171450"/>
            <a:ext cx="8807450" cy="652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2"/>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accent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tx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Purple Framed">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 name="Rectangle 8"/>
          <p:cNvSpPr/>
          <p:nvPr userDrawn="1"/>
        </p:nvSpPr>
        <p:spPr>
          <a:xfrm>
            <a:off x="168275" y="171450"/>
            <a:ext cx="8807450" cy="652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3"/>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accent3"/>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tx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urgundy Framed">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68275" y="171450"/>
            <a:ext cx="8807450" cy="652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4"/>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b="0">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tx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Red Framed">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68275" y="171450"/>
            <a:ext cx="8807450" cy="652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accent5"/>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accent5"/>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tx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89" y="246254"/>
            <a:ext cx="8540147" cy="896745"/>
          </a:xfrm>
          <a:prstGeom prst="rect">
            <a:avLst/>
          </a:prstGeom>
        </p:spPr>
        <p:txBody>
          <a:bodyPr anchor="t">
            <a:normAutofit/>
          </a:bodyPr>
          <a:lstStyle>
            <a:lvl1pPr>
              <a:defRPr sz="300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B780B47-4B03-D644-B20F-1831E61714FA}" type="slidenum">
              <a:rPr lang="en-US" smtClean="0"/>
              <a:pPr/>
              <a:t>‹#›</a:t>
            </a:fld>
            <a:endParaRPr lang="en-US" dirty="0"/>
          </a:p>
        </p:txBody>
      </p:sp>
      <p:sp>
        <p:nvSpPr>
          <p:cNvPr id="8" name="Content Placeholder 4"/>
          <p:cNvSpPr>
            <a:spLocks noGrp="1"/>
          </p:cNvSpPr>
          <p:nvPr>
            <p:ph sz="quarter" idx="13" hasCustomPrompt="1"/>
          </p:nvPr>
        </p:nvSpPr>
        <p:spPr>
          <a:xfrm>
            <a:off x="338138" y="1371602"/>
            <a:ext cx="8457150" cy="4564250"/>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780B47-4B03-D644-B20F-1831E61714F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B780B47-4B03-D644-B20F-1831E61714F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90" y="246254"/>
            <a:ext cx="8606790" cy="896745"/>
          </a:xfrm>
          <a:prstGeom prst="rect">
            <a:avLst/>
          </a:prstGeom>
        </p:spPr>
        <p:txBody>
          <a:bodyPr anchor="t">
            <a:normAutofit/>
          </a:bodyPr>
          <a:lstStyle>
            <a:lvl1pPr>
              <a:defRPr sz="300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3" name="Content Placeholder 2"/>
          <p:cNvSpPr>
            <a:spLocks noGrp="1"/>
          </p:cNvSpPr>
          <p:nvPr>
            <p:ph idx="1" hasCustomPrompt="1"/>
          </p:nvPr>
        </p:nvSpPr>
        <p:spPr>
          <a:xfrm>
            <a:off x="262890" y="1267840"/>
            <a:ext cx="8616950" cy="4666615"/>
          </a:xfrm>
          <a:prstGeom prst="rect">
            <a:avLst/>
          </a:prstGeom>
        </p:spPr>
        <p:txBody>
          <a:bodyPr>
            <a:normAutofit/>
          </a:bodyPr>
          <a:lstStyle>
            <a:lvl1pPr marL="228600" indent="-228600">
              <a:lnSpc>
                <a:spcPct val="100000"/>
              </a:lnSpc>
              <a:spcBef>
                <a:spcPts val="0"/>
              </a:spcBef>
              <a:spcAft>
                <a:spcPts val="900"/>
              </a:spcAft>
              <a:buClr>
                <a:schemeClr val="accent1"/>
              </a:buClr>
              <a:buFont typeface="Arial" charset="0"/>
              <a:buChar char="•"/>
              <a:defRPr sz="1600">
                <a:solidFill>
                  <a:schemeClr val="tx1"/>
                </a:solidFill>
                <a:latin typeface="Century Gothic" charset="0"/>
                <a:ea typeface="Century Gothic" charset="0"/>
                <a:cs typeface="Century Gothic" charset="0"/>
              </a:defRPr>
            </a:lvl1pPr>
            <a:lvl2pPr marL="0">
              <a:lnSpc>
                <a:spcPct val="100000"/>
              </a:lnSpc>
              <a:spcBef>
                <a:spcPts val="0"/>
              </a:spcBef>
              <a:spcAft>
                <a:spcPts val="900"/>
              </a:spcAft>
              <a:buClr>
                <a:schemeClr val="accent1"/>
              </a:buClr>
              <a:defRPr sz="1600">
                <a:solidFill>
                  <a:schemeClr val="tx1"/>
                </a:solidFill>
                <a:latin typeface="Century Gothic" charset="0"/>
                <a:ea typeface="Century Gothic" charset="0"/>
                <a:cs typeface="Century Gothic" charset="0"/>
              </a:defRPr>
            </a:lvl2pPr>
            <a:lvl3pPr marL="457200" indent="-228600">
              <a:lnSpc>
                <a:spcPct val="100000"/>
              </a:lnSpc>
              <a:spcBef>
                <a:spcPts val="0"/>
              </a:spcBef>
              <a:spcAft>
                <a:spcPts val="900"/>
              </a:spcAft>
              <a:buClr>
                <a:schemeClr val="accent1"/>
              </a:buClr>
              <a:buSzPct val="50000"/>
              <a:buFont typeface="Courier New" charset="0"/>
              <a:buChar char="o"/>
              <a:defRPr sz="1600">
                <a:solidFill>
                  <a:schemeClr val="tx1"/>
                </a:solidFill>
                <a:latin typeface="Century Gothic" charset="0"/>
                <a:ea typeface="Century Gothic" charset="0"/>
                <a:cs typeface="Century Gothic" charset="0"/>
              </a:defRPr>
            </a:lvl3pPr>
            <a:lvl4pPr marL="685800" indent="-228600">
              <a:lnSpc>
                <a:spcPct val="100000"/>
              </a:lnSpc>
              <a:spcBef>
                <a:spcPts val="0"/>
              </a:spcBef>
              <a:spcAft>
                <a:spcPts val="900"/>
              </a:spcAft>
              <a:buClr>
                <a:schemeClr val="accent1"/>
              </a:buClr>
              <a:buFont typeface=".AppleSystemUIFont" charset="-120"/>
              <a:buChar char="-"/>
              <a:defRPr sz="1600">
                <a:solidFill>
                  <a:schemeClr val="tx1"/>
                </a:solidFill>
                <a:latin typeface="Century Gothic" charset="0"/>
                <a:ea typeface="Century Gothic" charset="0"/>
                <a:cs typeface="Century Gothic" charset="0"/>
              </a:defRPr>
            </a:lvl4pPr>
            <a:lvl5pPr>
              <a:lnSpc>
                <a:spcPct val="100000"/>
              </a:lnSpc>
              <a:spcAft>
                <a:spcPts val="400"/>
              </a:spcAft>
              <a:defRPr sz="1600">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B780B47-4B03-D644-B20F-1831E61714F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B780B47-4B03-D644-B20F-1831E61714FA}"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Image/OverlayText">
    <p:spTree>
      <p:nvGrpSpPr>
        <p:cNvPr id="1" name=""/>
        <p:cNvGrpSpPr/>
        <p:nvPr/>
      </p:nvGrpSpPr>
      <p:grpSpPr>
        <a:xfrm>
          <a:off x="0" y="0"/>
          <a:ext cx="0" cy="0"/>
          <a:chOff x="0" y="0"/>
          <a:chExt cx="0" cy="0"/>
        </a:xfrm>
      </p:grpSpPr>
      <p:sp>
        <p:nvSpPr>
          <p:cNvPr id="9" name="Content Placeholder 4"/>
          <p:cNvSpPr>
            <a:spLocks noGrp="1"/>
          </p:cNvSpPr>
          <p:nvPr>
            <p:ph sz="quarter" idx="13" hasCustomPrompt="1"/>
          </p:nvPr>
        </p:nvSpPr>
        <p:spPr>
          <a:xfrm>
            <a:off x="168275" y="171450"/>
            <a:ext cx="8810833" cy="6529153"/>
          </a:xfrm>
          <a:prstGeom prst="rect">
            <a:avLst/>
          </a:prstGeom>
          <a:solidFill>
            <a:schemeClr val="accent6"/>
          </a:solidFill>
          <a:ln>
            <a:noFill/>
          </a:ln>
        </p:spPr>
        <p:txBody>
          <a:bodyPr/>
          <a:lstStyle>
            <a:lvl1pPr marL="0" indent="0">
              <a:buNone/>
              <a:defRPr sz="1400">
                <a:solidFill>
                  <a:schemeClr val="bg2">
                    <a:lumMod val="90000"/>
                  </a:schemeClr>
                </a:solidFill>
              </a:defRPr>
            </a:lvl1pPr>
          </a:lstStyle>
          <a:p>
            <a:pPr lvl="0"/>
            <a:r>
              <a:rPr lang="en-US" dirty="0"/>
              <a:t>object</a:t>
            </a:r>
          </a:p>
        </p:txBody>
      </p:sp>
      <p:sp>
        <p:nvSpPr>
          <p:cNvPr id="15" name="Text Placeholder 6"/>
          <p:cNvSpPr>
            <a:spLocks noGrp="1"/>
          </p:cNvSpPr>
          <p:nvPr>
            <p:ph type="body" sz="quarter" idx="15" hasCustomPrompt="1"/>
          </p:nvPr>
        </p:nvSpPr>
        <p:spPr>
          <a:xfrm>
            <a:off x="0" y="938213"/>
            <a:ext cx="3889375" cy="1425575"/>
          </a:xfrm>
          <a:custGeom>
            <a:avLst/>
            <a:gdLst>
              <a:gd name="connsiteX0" fmla="*/ 0 w 3889375"/>
              <a:gd name="connsiteY0" fmla="*/ 0 h 1425575"/>
              <a:gd name="connsiteX1" fmla="*/ 3889375 w 3889375"/>
              <a:gd name="connsiteY1" fmla="*/ 0 h 1425575"/>
              <a:gd name="connsiteX2" fmla="*/ 3889375 w 3889375"/>
              <a:gd name="connsiteY2" fmla="*/ 1425575 h 1425575"/>
              <a:gd name="connsiteX3" fmla="*/ 0 w 3889375"/>
              <a:gd name="connsiteY3" fmla="*/ 1425575 h 1425575"/>
              <a:gd name="connsiteX4" fmla="*/ 0 w 3889375"/>
              <a:gd name="connsiteY4" fmla="*/ 0 h 1425575"/>
              <a:gd name="connsiteX0" fmla="*/ 0 w 3889375"/>
              <a:gd name="connsiteY0" fmla="*/ 0 h 1425575"/>
              <a:gd name="connsiteX1" fmla="*/ 3889375 w 3889375"/>
              <a:gd name="connsiteY1" fmla="*/ 0 h 1425575"/>
              <a:gd name="connsiteX2" fmla="*/ 3362433 w 3889375"/>
              <a:gd name="connsiteY2" fmla="*/ 1425575 h 1425575"/>
              <a:gd name="connsiteX3" fmla="*/ 0 w 3889375"/>
              <a:gd name="connsiteY3" fmla="*/ 1425575 h 1425575"/>
              <a:gd name="connsiteX4" fmla="*/ 0 w 3889375"/>
              <a:gd name="connsiteY4" fmla="*/ 0 h 142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375" h="1425575">
                <a:moveTo>
                  <a:pt x="0" y="0"/>
                </a:moveTo>
                <a:lnTo>
                  <a:pt x="3889375" y="0"/>
                </a:lnTo>
                <a:lnTo>
                  <a:pt x="3362433" y="1425575"/>
                </a:lnTo>
                <a:lnTo>
                  <a:pt x="0" y="1425575"/>
                </a:lnTo>
                <a:lnTo>
                  <a:pt x="0" y="0"/>
                </a:lnTo>
                <a:close/>
              </a:path>
            </a:pathLst>
          </a:custGeom>
          <a:solidFill>
            <a:schemeClr val="accent1"/>
          </a:solidFill>
          <a:ln>
            <a:noFill/>
          </a:ln>
        </p:spPr>
        <p:txBody>
          <a:bodyPr lIns="457200" rIns="182880" anchor="ctr"/>
          <a:lstStyle>
            <a:lvl1pPr marL="0" indent="0">
              <a:lnSpc>
                <a:spcPct val="100000"/>
              </a:lnSpc>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Text Placeholder 9"/>
          <p:cNvSpPr>
            <a:spLocks noGrp="1"/>
          </p:cNvSpPr>
          <p:nvPr>
            <p:ph type="body" sz="quarter" idx="14" hasCustomPrompt="1"/>
          </p:nvPr>
        </p:nvSpPr>
        <p:spPr>
          <a:xfrm>
            <a:off x="1696384" y="4006000"/>
            <a:ext cx="5364292" cy="225038"/>
          </a:xfrm>
          <a:prstGeom prst="rect">
            <a:avLst/>
          </a:prstGeom>
        </p:spPr>
        <p:txBody>
          <a:bodyPr/>
          <a:lstStyle>
            <a:lvl1pPr marL="0" indent="0">
              <a:lnSpc>
                <a:spcPct val="100000"/>
              </a:lnSpc>
              <a:spcBef>
                <a:spcPts val="0"/>
              </a:spcBef>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name</a:t>
            </a:r>
            <a:endParaRPr lang="en-US" dirty="0"/>
          </a:p>
        </p:txBody>
      </p:sp>
      <p:sp>
        <p:nvSpPr>
          <p:cNvPr id="13" name="Rectangle 12"/>
          <p:cNvSpPr/>
          <p:nvPr userDrawn="1"/>
        </p:nvSpPr>
        <p:spPr>
          <a:xfrm>
            <a:off x="1974915" y="4587521"/>
            <a:ext cx="4572000" cy="740972"/>
          </a:xfrm>
          <a:prstGeom prst="rect">
            <a:avLst/>
          </a:prstGeom>
        </p:spPr>
        <p:txBody>
          <a:bodyPr>
            <a:spAutoFit/>
          </a:bodyPr>
          <a:lstStyle/>
          <a:p>
            <a:pPr lvl="0">
              <a:lnSpc>
                <a:spcPct val="121000"/>
              </a:lnSpc>
            </a:pPr>
            <a:r>
              <a:rPr lang="en-US" sz="1200" kern="1200" dirty="0">
                <a:solidFill>
                  <a:schemeClr val="tx1"/>
                </a:solidFill>
                <a:latin typeface="Century Gothic" charset="0"/>
              </a:rPr>
              <a:t>@BlueShieldFound</a:t>
            </a:r>
          </a:p>
          <a:p>
            <a:pPr lvl="0">
              <a:lnSpc>
                <a:spcPct val="121000"/>
              </a:lnSpc>
            </a:pPr>
            <a:r>
              <a:rPr lang="en-US" sz="1200" dirty="0">
                <a:solidFill>
                  <a:schemeClr val="tx1"/>
                </a:solidFill>
              </a:rPr>
              <a:t>facebook.com/</a:t>
            </a:r>
            <a:r>
              <a:rPr lang="en-US" sz="1200" dirty="0" err="1">
                <a:solidFill>
                  <a:schemeClr val="tx1"/>
                </a:solidFill>
              </a:rPr>
              <a:t>blueshieldcafoundation</a:t>
            </a:r>
            <a:endParaRPr lang="en-US" sz="1200" dirty="0">
              <a:solidFill>
                <a:schemeClr val="tx1"/>
              </a:solidFill>
            </a:endParaRPr>
          </a:p>
          <a:p>
            <a:pPr lvl="0">
              <a:lnSpc>
                <a:spcPct val="121000"/>
              </a:lnSpc>
            </a:pPr>
            <a:r>
              <a:rPr lang="en-US" sz="1200" dirty="0" err="1">
                <a:solidFill>
                  <a:schemeClr val="tx1"/>
                </a:solidFill>
              </a:rPr>
              <a:t>youtube.com</a:t>
            </a:r>
            <a:r>
              <a:rPr lang="en-US" sz="1200" dirty="0">
                <a:solidFill>
                  <a:schemeClr val="tx1"/>
                </a:solidFill>
              </a:rPr>
              <a:t>/user/</a:t>
            </a:r>
            <a:r>
              <a:rPr lang="en-US" sz="1200" dirty="0" err="1">
                <a:solidFill>
                  <a:schemeClr val="tx1"/>
                </a:solidFill>
              </a:rPr>
              <a:t>blueshieldcafdn</a:t>
            </a:r>
            <a:endParaRPr lang="en-US" sz="1200" dirty="0">
              <a:solidFill>
                <a:schemeClr val="tx1"/>
              </a:solidFill>
            </a:endParaRPr>
          </a:p>
        </p:txBody>
      </p:sp>
      <p:sp>
        <p:nvSpPr>
          <p:cNvPr id="15" name="Picture Placeholder 14"/>
          <p:cNvSpPr>
            <a:spLocks noGrp="1"/>
          </p:cNvSpPr>
          <p:nvPr>
            <p:ph type="pic" sz="quarter" idx="15" hasCustomPrompt="1"/>
          </p:nvPr>
        </p:nvSpPr>
        <p:spPr>
          <a:xfrm>
            <a:off x="349250" y="4100513"/>
            <a:ext cx="1262063" cy="1225550"/>
          </a:xfrm>
          <a:prstGeom prst="rect">
            <a:avLst/>
          </a:prstGeom>
          <a:solidFill>
            <a:schemeClr val="accent6"/>
          </a:solidFill>
        </p:spPr>
        <p:txBody>
          <a:bodyPr/>
          <a:lstStyle>
            <a:lvl1pPr marL="0" indent="0">
              <a:buNone/>
              <a:defRPr sz="1400">
                <a:solidFill>
                  <a:schemeClr val="bg2">
                    <a:lumMod val="90000"/>
                  </a:schemeClr>
                </a:solidFill>
              </a:defRPr>
            </a:lvl1pPr>
          </a:lstStyle>
          <a:p>
            <a:r>
              <a:rPr lang="en-US" dirty="0"/>
              <a:t>picture</a:t>
            </a:r>
          </a:p>
        </p:txBody>
      </p:sp>
      <p:sp>
        <p:nvSpPr>
          <p:cNvPr id="24" name="TextBox 23"/>
          <p:cNvSpPr txBox="1"/>
          <p:nvPr userDrawn="1"/>
        </p:nvSpPr>
        <p:spPr>
          <a:xfrm>
            <a:off x="222422" y="3171567"/>
            <a:ext cx="6845643" cy="523220"/>
          </a:xfrm>
          <a:prstGeom prst="rect">
            <a:avLst/>
          </a:prstGeom>
          <a:noFill/>
        </p:spPr>
        <p:txBody>
          <a:bodyPr wrap="square" rtlCol="0">
            <a:spAutoFit/>
          </a:bodyPr>
          <a:lstStyle/>
          <a:p>
            <a:pPr lvl="0"/>
            <a:r>
              <a:rPr lang="en-US" sz="2800" dirty="0">
                <a:solidFill>
                  <a:schemeClr val="accent1"/>
                </a:solidFill>
              </a:rPr>
              <a:t>thank you &amp; questions</a:t>
            </a:r>
          </a:p>
        </p:txBody>
      </p:sp>
      <p:sp>
        <p:nvSpPr>
          <p:cNvPr id="10" name="Text Placeholder 9"/>
          <p:cNvSpPr>
            <a:spLocks noGrp="1"/>
          </p:cNvSpPr>
          <p:nvPr>
            <p:ph type="body" sz="quarter" idx="16" hasCustomPrompt="1"/>
          </p:nvPr>
        </p:nvSpPr>
        <p:spPr>
          <a:xfrm>
            <a:off x="1696384" y="4191980"/>
            <a:ext cx="5364292" cy="263784"/>
          </a:xfrm>
          <a:prstGeom prst="rect">
            <a:avLst/>
          </a:prstGeom>
        </p:spPr>
        <p:txBody>
          <a:bodyPr/>
          <a:lstStyle>
            <a:lvl1pPr marL="0" indent="0">
              <a:lnSpc>
                <a:spcPct val="100000"/>
              </a:lnSpc>
              <a:spcBef>
                <a:spcPts val="0"/>
              </a:spcBef>
              <a:buNone/>
              <a:defRPr sz="1200" u="sng">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1841" y="4671146"/>
            <a:ext cx="144908" cy="1178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0788" y="4902242"/>
            <a:ext cx="67013" cy="128813"/>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74596" y="5151130"/>
            <a:ext cx="159399" cy="11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3" name="Rectangle 12"/>
          <p:cNvSpPr/>
          <p:nvPr userDrawn="1"/>
        </p:nvSpPr>
        <p:spPr>
          <a:xfrm>
            <a:off x="1974915" y="4587521"/>
            <a:ext cx="4572000" cy="760336"/>
          </a:xfrm>
          <a:prstGeom prst="rect">
            <a:avLst/>
          </a:prstGeom>
        </p:spPr>
        <p:txBody>
          <a:bodyPr>
            <a:spAutoFit/>
          </a:bodyPr>
          <a:lstStyle/>
          <a:p>
            <a:pPr lvl="0">
              <a:lnSpc>
                <a:spcPct val="121000"/>
              </a:lnSpc>
            </a:pPr>
            <a:r>
              <a:rPr lang="en-US" sz="1200" dirty="0">
                <a:solidFill>
                  <a:schemeClr val="tx1"/>
                </a:solidFill>
              </a:rPr>
              <a:t>@</a:t>
            </a:r>
            <a:r>
              <a:rPr lang="en-US" sz="1200" dirty="0" err="1">
                <a:solidFill>
                  <a:schemeClr val="tx1"/>
                </a:solidFill>
              </a:rPr>
              <a:t>PeterLongBSCF</a:t>
            </a:r>
            <a:endParaRPr lang="en-US" sz="1200" dirty="0">
              <a:solidFill>
                <a:schemeClr val="tx1"/>
              </a:solidFill>
            </a:endParaRPr>
          </a:p>
          <a:p>
            <a:pPr lvl="0">
              <a:lnSpc>
                <a:spcPct val="121000"/>
              </a:lnSpc>
            </a:pPr>
            <a:r>
              <a:rPr lang="en-US" sz="1200" dirty="0" err="1">
                <a:solidFill>
                  <a:schemeClr val="tx1"/>
                </a:solidFill>
              </a:rPr>
              <a:t>facebook.com</a:t>
            </a:r>
            <a:r>
              <a:rPr lang="en-US" sz="1200" dirty="0">
                <a:solidFill>
                  <a:schemeClr val="tx1"/>
                </a:solidFill>
              </a:rPr>
              <a:t>/</a:t>
            </a:r>
            <a:r>
              <a:rPr lang="en-US" sz="1200" dirty="0" err="1">
                <a:solidFill>
                  <a:schemeClr val="tx1"/>
                </a:solidFill>
              </a:rPr>
              <a:t>blueshieldcafoundation</a:t>
            </a:r>
            <a:endParaRPr lang="en-US" sz="1200" dirty="0">
              <a:solidFill>
                <a:schemeClr val="tx1"/>
              </a:solidFill>
            </a:endParaRPr>
          </a:p>
          <a:p>
            <a:pPr lvl="0">
              <a:lnSpc>
                <a:spcPct val="121000"/>
              </a:lnSpc>
            </a:pPr>
            <a:r>
              <a:rPr lang="en-US" sz="1200" dirty="0" err="1">
                <a:solidFill>
                  <a:schemeClr val="tx1"/>
                </a:solidFill>
              </a:rPr>
              <a:t>youtube.com</a:t>
            </a:r>
            <a:r>
              <a:rPr lang="en-US" sz="1200" dirty="0">
                <a:solidFill>
                  <a:schemeClr val="tx1"/>
                </a:solidFill>
              </a:rPr>
              <a:t>/user/</a:t>
            </a:r>
            <a:r>
              <a:rPr lang="en-US" sz="1200" dirty="0" err="1">
                <a:solidFill>
                  <a:schemeClr val="tx1"/>
                </a:solidFill>
              </a:rPr>
              <a:t>blueshieldcafdn</a:t>
            </a:r>
            <a:endParaRPr lang="en-US" sz="1200" dirty="0">
              <a:solidFill>
                <a:schemeClr val="tx1"/>
              </a:solidFill>
            </a:endParaRPr>
          </a:p>
        </p:txBody>
      </p:sp>
      <p:sp>
        <p:nvSpPr>
          <p:cNvPr id="15" name="Picture Placeholder 14"/>
          <p:cNvSpPr>
            <a:spLocks noGrp="1"/>
          </p:cNvSpPr>
          <p:nvPr>
            <p:ph type="pic" sz="quarter" idx="15" hasCustomPrompt="1"/>
          </p:nvPr>
        </p:nvSpPr>
        <p:spPr>
          <a:xfrm>
            <a:off x="349250" y="4100513"/>
            <a:ext cx="1262063" cy="1225550"/>
          </a:xfrm>
          <a:prstGeom prst="rect">
            <a:avLst/>
          </a:prstGeom>
          <a:solidFill>
            <a:schemeClr val="accent6"/>
          </a:solidFill>
        </p:spPr>
        <p:txBody>
          <a:bodyPr/>
          <a:lstStyle>
            <a:lvl1pPr marL="0" indent="0">
              <a:buNone/>
              <a:defRPr sz="1400">
                <a:solidFill>
                  <a:schemeClr val="bg2">
                    <a:lumMod val="90000"/>
                  </a:schemeClr>
                </a:solidFill>
              </a:defRPr>
            </a:lvl1pPr>
          </a:lstStyle>
          <a:p>
            <a:r>
              <a:rPr lang="en-US" dirty="0"/>
              <a:t>picture</a:t>
            </a:r>
          </a:p>
        </p:txBody>
      </p:sp>
      <p:sp>
        <p:nvSpPr>
          <p:cNvPr id="9" name="Text Placeholder 9"/>
          <p:cNvSpPr>
            <a:spLocks noGrp="1"/>
          </p:cNvSpPr>
          <p:nvPr>
            <p:ph type="body" sz="quarter" idx="13" hasCustomPrompt="1"/>
          </p:nvPr>
        </p:nvSpPr>
        <p:spPr>
          <a:xfrm>
            <a:off x="225801" y="3214147"/>
            <a:ext cx="6833677" cy="461963"/>
          </a:xfrm>
          <a:prstGeom prst="rect">
            <a:avLst/>
          </a:prstGeo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p:cNvSpPr>
            <a:spLocks noGrp="1"/>
          </p:cNvSpPr>
          <p:nvPr>
            <p:ph type="body" sz="quarter" idx="16" hasCustomPrompt="1"/>
          </p:nvPr>
        </p:nvSpPr>
        <p:spPr>
          <a:xfrm>
            <a:off x="1696384" y="4006000"/>
            <a:ext cx="5364292" cy="225038"/>
          </a:xfrm>
          <a:prstGeom prst="rect">
            <a:avLst/>
          </a:prstGeom>
        </p:spPr>
        <p:txBody>
          <a:bodyPr/>
          <a:lstStyle>
            <a:lvl1pPr marL="0" indent="0">
              <a:lnSpc>
                <a:spcPct val="100000"/>
              </a:lnSpc>
              <a:spcBef>
                <a:spcPts val="0"/>
              </a:spcBef>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name</a:t>
            </a:r>
            <a:endParaRPr lang="en-US" dirty="0"/>
          </a:p>
        </p:txBody>
      </p:sp>
      <p:sp>
        <p:nvSpPr>
          <p:cNvPr id="12" name="Text Placeholder 9"/>
          <p:cNvSpPr>
            <a:spLocks noGrp="1"/>
          </p:cNvSpPr>
          <p:nvPr>
            <p:ph type="body" sz="quarter" idx="17" hasCustomPrompt="1"/>
          </p:nvPr>
        </p:nvSpPr>
        <p:spPr>
          <a:xfrm>
            <a:off x="1696384" y="4191980"/>
            <a:ext cx="5364292" cy="263784"/>
          </a:xfrm>
          <a:prstGeom prst="rect">
            <a:avLst/>
          </a:prstGeom>
        </p:spPr>
        <p:txBody>
          <a:bodyPr/>
          <a:lstStyle>
            <a:lvl1pPr marL="0" indent="0">
              <a:lnSpc>
                <a:spcPct val="100000"/>
              </a:lnSpc>
              <a:spcBef>
                <a:spcPts val="0"/>
              </a:spcBef>
              <a:buNone/>
              <a:defRPr sz="1200" u="sng">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email</a:t>
            </a:r>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1841" y="4671146"/>
            <a:ext cx="144908" cy="117881"/>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0788" y="4902242"/>
            <a:ext cx="67013" cy="128813"/>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74596" y="5151130"/>
            <a:ext cx="159399" cy="11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3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bject/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89" y="246254"/>
            <a:ext cx="8545831" cy="896745"/>
          </a:xfrm>
          <a:prstGeom prst="rect">
            <a:avLst/>
          </a:prstGeom>
        </p:spPr>
        <p:txBody>
          <a:bodyPr anchor="t">
            <a:normAutofit/>
          </a:bodyPr>
          <a:lstStyle>
            <a:lvl1pPr>
              <a:defRPr sz="300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3" name="Content Placeholder 2"/>
          <p:cNvSpPr>
            <a:spLocks noGrp="1"/>
          </p:cNvSpPr>
          <p:nvPr>
            <p:ph idx="1" hasCustomPrompt="1"/>
          </p:nvPr>
        </p:nvSpPr>
        <p:spPr>
          <a:xfrm>
            <a:off x="4617720" y="1267840"/>
            <a:ext cx="4191000" cy="4666615"/>
          </a:xfrm>
          <a:prstGeom prst="rect">
            <a:avLst/>
          </a:prstGeom>
        </p:spPr>
        <p:txBody>
          <a:bodyPr>
            <a:normAutofit/>
          </a:bodyPr>
          <a:lstStyle>
            <a:lvl1pPr marL="228600" indent="-228600">
              <a:lnSpc>
                <a:spcPct val="100000"/>
              </a:lnSpc>
              <a:spcBef>
                <a:spcPts val="0"/>
              </a:spcBef>
              <a:spcAft>
                <a:spcPts val="900"/>
              </a:spcAft>
              <a:buFont typeface="Arial" charset="0"/>
              <a:buChar char="•"/>
              <a:defRPr sz="1600">
                <a:solidFill>
                  <a:schemeClr val="tx1"/>
                </a:solidFill>
                <a:latin typeface="Century Gothic" charset="0"/>
                <a:ea typeface="Century Gothic" charset="0"/>
                <a:cs typeface="Century Gothic" charset="0"/>
              </a:defRPr>
            </a:lvl1pPr>
            <a:lvl2pPr marL="0">
              <a:lnSpc>
                <a:spcPct val="100000"/>
              </a:lnSpc>
              <a:spcBef>
                <a:spcPts val="0"/>
              </a:spcBef>
              <a:spcAft>
                <a:spcPts val="900"/>
              </a:spcAft>
              <a:buClr>
                <a:schemeClr val="accent1"/>
              </a:buClr>
              <a:defRPr sz="1600">
                <a:solidFill>
                  <a:schemeClr val="tx1"/>
                </a:solidFill>
                <a:latin typeface="Century Gothic" charset="0"/>
                <a:ea typeface="Century Gothic" charset="0"/>
                <a:cs typeface="Century Gothic" charset="0"/>
              </a:defRPr>
            </a:lvl2pPr>
            <a:lvl3pPr marL="457200" indent="-228600">
              <a:lnSpc>
                <a:spcPct val="100000"/>
              </a:lnSpc>
              <a:spcBef>
                <a:spcPts val="0"/>
              </a:spcBef>
              <a:spcAft>
                <a:spcPts val="900"/>
              </a:spcAft>
              <a:buClr>
                <a:schemeClr val="accent1"/>
              </a:buClr>
              <a:buSzPct val="50000"/>
              <a:buFont typeface="Courier New" charset="0"/>
              <a:buChar char="o"/>
              <a:defRPr sz="1600">
                <a:solidFill>
                  <a:schemeClr val="tx1"/>
                </a:solidFill>
                <a:latin typeface="Century Gothic" charset="0"/>
                <a:ea typeface="Century Gothic" charset="0"/>
                <a:cs typeface="Century Gothic" charset="0"/>
              </a:defRPr>
            </a:lvl3pPr>
            <a:lvl4pPr marL="685800" indent="-228600">
              <a:lnSpc>
                <a:spcPct val="100000"/>
              </a:lnSpc>
              <a:spcBef>
                <a:spcPts val="0"/>
              </a:spcBef>
              <a:spcAft>
                <a:spcPts val="900"/>
              </a:spcAft>
              <a:buClr>
                <a:schemeClr val="accent1"/>
              </a:buClr>
              <a:buFont typeface=".AppleSystemUIFont" charset="-120"/>
              <a:buChar char="-"/>
              <a:defRPr sz="1600">
                <a:solidFill>
                  <a:schemeClr val="tx1"/>
                </a:solidFill>
                <a:latin typeface="Century Gothic" charset="0"/>
                <a:ea typeface="Century Gothic" charset="0"/>
                <a:cs typeface="Century Gothic" charset="0"/>
              </a:defRPr>
            </a:lvl4pPr>
            <a:lvl5pPr>
              <a:lnSpc>
                <a:spcPct val="100000"/>
              </a:lnSpc>
              <a:spcAft>
                <a:spcPts val="400"/>
              </a:spcAft>
              <a:defRPr sz="1600">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B780B47-4B03-D644-B20F-1831E61714FA}" type="slidenum">
              <a:rPr lang="en-US" smtClean="0"/>
              <a:pPr/>
              <a:t>‹#›</a:t>
            </a:fld>
            <a:endParaRPr lang="en-US" dirty="0"/>
          </a:p>
        </p:txBody>
      </p:sp>
      <p:sp>
        <p:nvSpPr>
          <p:cNvPr id="8" name="Content Placeholder 4"/>
          <p:cNvSpPr>
            <a:spLocks noGrp="1"/>
          </p:cNvSpPr>
          <p:nvPr>
            <p:ph sz="quarter" idx="13" hasCustomPrompt="1"/>
          </p:nvPr>
        </p:nvSpPr>
        <p:spPr>
          <a:xfrm>
            <a:off x="338138" y="1371602"/>
            <a:ext cx="4151565" cy="4564250"/>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Objects(2)">
    <p:spTree>
      <p:nvGrpSpPr>
        <p:cNvPr id="1" name=""/>
        <p:cNvGrpSpPr/>
        <p:nvPr/>
      </p:nvGrpSpPr>
      <p:grpSpPr>
        <a:xfrm>
          <a:off x="0" y="0"/>
          <a:ext cx="0" cy="0"/>
          <a:chOff x="0" y="0"/>
          <a:chExt cx="0" cy="0"/>
        </a:xfrm>
      </p:grpSpPr>
      <p:sp>
        <p:nvSpPr>
          <p:cNvPr id="10" name="Content Placeholder 4"/>
          <p:cNvSpPr>
            <a:spLocks noGrp="1"/>
          </p:cNvSpPr>
          <p:nvPr>
            <p:ph sz="quarter" idx="15" hasCustomPrompt="1"/>
          </p:nvPr>
        </p:nvSpPr>
        <p:spPr>
          <a:xfrm>
            <a:off x="4655305" y="1371601"/>
            <a:ext cx="4151565" cy="2630773"/>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
        <p:nvSpPr>
          <p:cNvPr id="12" name="Text Placeholder 4"/>
          <p:cNvSpPr>
            <a:spLocks noGrp="1"/>
          </p:cNvSpPr>
          <p:nvPr>
            <p:ph type="body" sz="quarter" idx="16" hasCustomPrompt="1"/>
          </p:nvPr>
        </p:nvSpPr>
        <p:spPr>
          <a:xfrm>
            <a:off x="4655306" y="4166425"/>
            <a:ext cx="4149330" cy="1739787"/>
          </a:xfrm>
          <a:prstGeom prst="rect">
            <a:avLst/>
          </a:prstGeom>
        </p:spPr>
        <p:txBody>
          <a:bodyPr lIns="0" tIns="0" rIns="0" bIns="0"/>
          <a:lstStyle>
            <a:lvl1pPr marL="0" indent="0">
              <a:lnSpc>
                <a:spcPct val="9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2" name="Title 1"/>
          <p:cNvSpPr>
            <a:spLocks noGrp="1"/>
          </p:cNvSpPr>
          <p:nvPr>
            <p:ph type="title" hasCustomPrompt="1"/>
          </p:nvPr>
        </p:nvSpPr>
        <p:spPr>
          <a:xfrm>
            <a:off x="262890" y="246254"/>
            <a:ext cx="8555646" cy="896745"/>
          </a:xfrm>
          <a:prstGeom prst="rect">
            <a:avLst/>
          </a:prstGeom>
        </p:spPr>
        <p:txBody>
          <a:bodyPr anchor="t">
            <a:normAutofit/>
          </a:bodyPr>
          <a:lstStyle>
            <a:lvl1pPr>
              <a:defRPr sz="3000">
                <a:solidFill>
                  <a:srgbClr val="037ED9"/>
                </a:solidFill>
                <a:latin typeface="Century Gothic" charset="0"/>
                <a:ea typeface="Century Gothic" charset="0"/>
                <a:cs typeface="Century Gothic"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8B780B47-4B03-D644-B20F-1831E61714FA}" type="slidenum">
              <a:rPr lang="en-US" smtClean="0"/>
              <a:t>‹#›</a:t>
            </a:fld>
            <a:endParaRPr lang="en-US" dirty="0"/>
          </a:p>
        </p:txBody>
      </p:sp>
      <p:sp>
        <p:nvSpPr>
          <p:cNvPr id="8" name="Content Placeholder 4"/>
          <p:cNvSpPr>
            <a:spLocks noGrp="1"/>
          </p:cNvSpPr>
          <p:nvPr>
            <p:ph sz="quarter" idx="13" hasCustomPrompt="1"/>
          </p:nvPr>
        </p:nvSpPr>
        <p:spPr>
          <a:xfrm>
            <a:off x="338138" y="1371601"/>
            <a:ext cx="4151565" cy="2630773"/>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
        <p:nvSpPr>
          <p:cNvPr id="5" name="Text Placeholder 4"/>
          <p:cNvSpPr>
            <a:spLocks noGrp="1"/>
          </p:cNvSpPr>
          <p:nvPr>
            <p:ph type="body" sz="quarter" idx="14" hasCustomPrompt="1"/>
          </p:nvPr>
        </p:nvSpPr>
        <p:spPr>
          <a:xfrm>
            <a:off x="338138" y="4166425"/>
            <a:ext cx="4149021" cy="1739787"/>
          </a:xfrm>
          <a:prstGeom prst="rect">
            <a:avLst/>
          </a:prstGeom>
        </p:spPr>
        <p:txBody>
          <a:bodyPr lIns="0" tIns="0" rIns="0" bIns="0"/>
          <a:lstStyle>
            <a:lvl1pPr marL="0" indent="0">
              <a:lnSpc>
                <a:spcPct val="9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Objects(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90" y="246254"/>
            <a:ext cx="8547896" cy="896745"/>
          </a:xfrm>
          <a:prstGeom prst="rect">
            <a:avLst/>
          </a:prstGeom>
        </p:spPr>
        <p:txBody>
          <a:bodyPr anchor="t">
            <a:normAutofit/>
          </a:bodyPr>
          <a:lstStyle>
            <a:lvl1pPr>
              <a:defRPr sz="3000">
                <a:solidFill>
                  <a:srgbClr val="037ED9"/>
                </a:solidFill>
                <a:latin typeface="Century Gothic" charset="0"/>
                <a:ea typeface="Century Gothic" charset="0"/>
                <a:cs typeface="Century Gothic"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8B780B47-4B03-D644-B20F-1831E61714FA}" type="slidenum">
              <a:rPr lang="en-US" smtClean="0"/>
              <a:t>‹#›</a:t>
            </a:fld>
            <a:endParaRPr lang="en-US" dirty="0"/>
          </a:p>
        </p:txBody>
      </p:sp>
      <p:sp>
        <p:nvSpPr>
          <p:cNvPr id="8" name="Content Placeholder 4"/>
          <p:cNvSpPr>
            <a:spLocks noGrp="1"/>
          </p:cNvSpPr>
          <p:nvPr>
            <p:ph sz="quarter" idx="13" hasCustomPrompt="1"/>
          </p:nvPr>
        </p:nvSpPr>
        <p:spPr>
          <a:xfrm>
            <a:off x="338139" y="1371601"/>
            <a:ext cx="2697370" cy="2630773"/>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
        <p:nvSpPr>
          <p:cNvPr id="5" name="Text Placeholder 4"/>
          <p:cNvSpPr>
            <a:spLocks noGrp="1"/>
          </p:cNvSpPr>
          <p:nvPr>
            <p:ph type="body" sz="quarter" idx="14" hasCustomPrompt="1"/>
          </p:nvPr>
        </p:nvSpPr>
        <p:spPr>
          <a:xfrm>
            <a:off x="338138" y="4166425"/>
            <a:ext cx="2702143" cy="1739787"/>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3" name="Content Placeholder 4"/>
          <p:cNvSpPr>
            <a:spLocks noGrp="1"/>
          </p:cNvSpPr>
          <p:nvPr>
            <p:ph sz="quarter" idx="16" hasCustomPrompt="1"/>
          </p:nvPr>
        </p:nvSpPr>
        <p:spPr>
          <a:xfrm>
            <a:off x="3223819" y="1371601"/>
            <a:ext cx="2697370" cy="2630773"/>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
        <p:nvSpPr>
          <p:cNvPr id="14" name="Text Placeholder 4"/>
          <p:cNvSpPr>
            <a:spLocks noGrp="1"/>
          </p:cNvSpPr>
          <p:nvPr>
            <p:ph type="body" sz="quarter" idx="17" hasCustomPrompt="1"/>
          </p:nvPr>
        </p:nvSpPr>
        <p:spPr>
          <a:xfrm>
            <a:off x="3221432" y="4166425"/>
            <a:ext cx="2702143" cy="1739787"/>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5" name="Content Placeholder 4"/>
          <p:cNvSpPr>
            <a:spLocks noGrp="1"/>
          </p:cNvSpPr>
          <p:nvPr>
            <p:ph sz="quarter" idx="18" hasCustomPrompt="1"/>
          </p:nvPr>
        </p:nvSpPr>
        <p:spPr>
          <a:xfrm>
            <a:off x="6109500" y="1371601"/>
            <a:ext cx="2697370" cy="2630773"/>
          </a:xfrm>
          <a:prstGeom prst="rect">
            <a:avLst/>
          </a:prstGeom>
          <a:solidFill>
            <a:schemeClr val="accent6"/>
          </a:solidFill>
        </p:spPr>
        <p:txBody>
          <a:bodyPr/>
          <a:lstStyle>
            <a:lvl1pPr marL="0" indent="0">
              <a:buNone/>
              <a:defRPr sz="1400">
                <a:solidFill>
                  <a:schemeClr val="bg2">
                    <a:lumMod val="90000"/>
                  </a:schemeClr>
                </a:solidFill>
              </a:defRPr>
            </a:lvl1pPr>
          </a:lstStyle>
          <a:p>
            <a:pPr lvl="0"/>
            <a:r>
              <a:rPr lang="en-US" dirty="0"/>
              <a:t>object</a:t>
            </a:r>
          </a:p>
        </p:txBody>
      </p:sp>
      <p:sp>
        <p:nvSpPr>
          <p:cNvPr id="16" name="Text Placeholder 4"/>
          <p:cNvSpPr>
            <a:spLocks noGrp="1"/>
          </p:cNvSpPr>
          <p:nvPr>
            <p:ph type="body" sz="quarter" idx="19" hasCustomPrompt="1"/>
          </p:nvPr>
        </p:nvSpPr>
        <p:spPr>
          <a:xfrm>
            <a:off x="6104727" y="4166425"/>
            <a:ext cx="2702143" cy="1739787"/>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Lt Blue">
    <p:spTree>
      <p:nvGrpSpPr>
        <p:cNvPr id="1" name=""/>
        <p:cNvGrpSpPr/>
        <p:nvPr/>
      </p:nvGrpSpPr>
      <p:grpSpPr>
        <a:xfrm>
          <a:off x="0" y="0"/>
          <a:ext cx="0" cy="0"/>
          <a:chOff x="0" y="0"/>
          <a:chExt cx="0" cy="0"/>
        </a:xfrm>
      </p:grpSpPr>
      <p:sp>
        <p:nvSpPr>
          <p:cNvPr id="7" name="Rectangle 6"/>
          <p:cNvSpPr/>
          <p:nvPr userDrawn="1"/>
        </p:nvSpPr>
        <p:spPr>
          <a:xfrm>
            <a:off x="168275" y="171450"/>
            <a:ext cx="8807450" cy="652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k Blue">
    <p:spTree>
      <p:nvGrpSpPr>
        <p:cNvPr id="1" name=""/>
        <p:cNvGrpSpPr/>
        <p:nvPr/>
      </p:nvGrpSpPr>
      <p:grpSpPr>
        <a:xfrm>
          <a:off x="0" y="0"/>
          <a:ext cx="0" cy="0"/>
          <a:chOff x="0" y="0"/>
          <a:chExt cx="0" cy="0"/>
        </a:xfrm>
      </p:grpSpPr>
      <p:sp>
        <p:nvSpPr>
          <p:cNvPr id="7" name="Rectangle 6"/>
          <p:cNvSpPr/>
          <p:nvPr userDrawn="1"/>
        </p:nvSpPr>
        <p:spPr>
          <a:xfrm>
            <a:off x="168275" y="171450"/>
            <a:ext cx="8807450" cy="652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7" name="Rectangle 6"/>
          <p:cNvSpPr/>
          <p:nvPr userDrawn="1"/>
        </p:nvSpPr>
        <p:spPr>
          <a:xfrm>
            <a:off x="168275" y="171450"/>
            <a:ext cx="8807450" cy="652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415637" y="6204786"/>
            <a:ext cx="8312727" cy="182235"/>
          </a:xfrm>
          <a:prstGeom prst="rect">
            <a:avLst/>
          </a:prstGeom>
        </p:spPr>
        <p:txBody>
          <a:bodyPr lIns="0" tIns="0" rIns="0" bIns="0"/>
          <a:lstStyle>
            <a:defPPr>
              <a:defRPr lang="en-US"/>
            </a:defPPr>
            <a:lvl1pPr marL="0" algn="r" defTabSz="914400" rtl="0" eaLnBrk="1" latinLnBrk="0" hangingPunct="1">
              <a:defRPr sz="1000" kern="1200">
                <a:solidFill>
                  <a:srgbClr val="8C8C8C"/>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blueshieldcafoundation.org</a:t>
            </a:r>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Purple">
    <p:spTree>
      <p:nvGrpSpPr>
        <p:cNvPr id="1" name=""/>
        <p:cNvGrpSpPr/>
        <p:nvPr/>
      </p:nvGrpSpPr>
      <p:grpSpPr>
        <a:xfrm>
          <a:off x="0" y="0"/>
          <a:ext cx="0" cy="0"/>
          <a:chOff x="0" y="0"/>
          <a:chExt cx="0" cy="0"/>
        </a:xfrm>
      </p:grpSpPr>
      <p:sp>
        <p:nvSpPr>
          <p:cNvPr id="7" name="Rectangle 6"/>
          <p:cNvSpPr/>
          <p:nvPr userDrawn="1"/>
        </p:nvSpPr>
        <p:spPr>
          <a:xfrm>
            <a:off x="168275" y="161723"/>
            <a:ext cx="8807450" cy="652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415637" y="2750949"/>
            <a:ext cx="8312727" cy="763588"/>
          </a:xfrm>
          <a:prstGeom prst="rect">
            <a:avLst/>
          </a:prstGeom>
        </p:spPr>
        <p:txBody>
          <a:bodyPr anchor="b"/>
          <a:lstStyle>
            <a:lvl1pPr marL="0" indent="0" algn="ctr">
              <a:buNone/>
              <a:defRPr sz="4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section title</a:t>
            </a:r>
          </a:p>
        </p:txBody>
      </p:sp>
      <p:sp>
        <p:nvSpPr>
          <p:cNvPr id="12" name="Text Placeholder 11"/>
          <p:cNvSpPr>
            <a:spLocks noGrp="1"/>
          </p:cNvSpPr>
          <p:nvPr>
            <p:ph type="body" sz="quarter" idx="14" hasCustomPrompt="1"/>
          </p:nvPr>
        </p:nvSpPr>
        <p:spPr>
          <a:xfrm>
            <a:off x="415637" y="3478415"/>
            <a:ext cx="8312727" cy="411786"/>
          </a:xfrm>
          <a:prstGeom prst="rect">
            <a:avLst/>
          </a:prstGeom>
        </p:spPr>
        <p:txBody>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6354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74274" y="6387666"/>
            <a:ext cx="355426" cy="153811"/>
          </a:xfrm>
          <a:prstGeom prst="rect">
            <a:avLst/>
          </a:prstGeom>
        </p:spPr>
        <p:txBody>
          <a:bodyPr vert="horz" lIns="0" tIns="0" rIns="0" bIns="0" rtlCol="0" anchor="t"/>
          <a:lstStyle>
            <a:lvl1pPr algn="l">
              <a:defRPr sz="1000">
                <a:solidFill>
                  <a:schemeClr val="tx2"/>
                </a:solidFill>
                <a:latin typeface="Century Gothic" charset="0"/>
                <a:ea typeface="Century Gothic" charset="0"/>
                <a:cs typeface="Century Gothic" charset="0"/>
              </a:defRPr>
            </a:lvl1pPr>
          </a:lstStyle>
          <a:p>
            <a:fld id="{8B780B47-4B03-D644-B20F-1831E61714FA}" type="slidenum">
              <a:rPr lang="en-US" smtClean="0"/>
              <a:pPr/>
              <a:t>‹#›</a:t>
            </a:fld>
            <a:endParaRPr lang="en-US" dirty="0"/>
          </a:p>
        </p:txBody>
      </p:sp>
      <p:pic>
        <p:nvPicPr>
          <p:cNvPr id="7" name="Pictur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46967" y="6245283"/>
            <a:ext cx="1250751" cy="271175"/>
          </a:xfrm>
          <a:prstGeom prst="rect">
            <a:avLst/>
          </a:prstGeom>
        </p:spPr>
      </p:pic>
      <p:grpSp>
        <p:nvGrpSpPr>
          <p:cNvPr id="3" name="Group 2"/>
          <p:cNvGrpSpPr/>
          <p:nvPr userDrawn="1"/>
        </p:nvGrpSpPr>
        <p:grpSpPr>
          <a:xfrm>
            <a:off x="0" y="6745266"/>
            <a:ext cx="9144000" cy="112734"/>
            <a:chOff x="0" y="6745266"/>
            <a:chExt cx="9144000" cy="112734"/>
          </a:xfrm>
        </p:grpSpPr>
        <p:sp>
          <p:nvSpPr>
            <p:cNvPr id="9" name="Rectangle 8"/>
            <p:cNvSpPr/>
            <p:nvPr userDrawn="1"/>
          </p:nvSpPr>
          <p:spPr>
            <a:xfrm>
              <a:off x="0" y="6745266"/>
              <a:ext cx="1803748" cy="112734"/>
            </a:xfrm>
            <a:prstGeom prst="rect">
              <a:avLst/>
            </a:prstGeom>
            <a:solidFill>
              <a:srgbClr val="03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835063" y="6745266"/>
              <a:ext cx="1803748" cy="112734"/>
            </a:xfrm>
            <a:prstGeom prst="rect">
              <a:avLst/>
            </a:prstGeom>
            <a:solidFill>
              <a:srgbClr val="2F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670126" y="6745266"/>
              <a:ext cx="1803748" cy="112734"/>
            </a:xfrm>
            <a:prstGeom prst="rect">
              <a:avLst/>
            </a:prstGeom>
            <a:solidFill>
              <a:srgbClr val="615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505189" y="6745266"/>
              <a:ext cx="1803748" cy="112734"/>
            </a:xfrm>
            <a:prstGeom prst="rect">
              <a:avLst/>
            </a:prstGeom>
            <a:solidFill>
              <a:srgbClr val="92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7340252" y="6745266"/>
              <a:ext cx="1803748" cy="112734"/>
            </a:xfrm>
            <a:prstGeom prst="rect">
              <a:avLst/>
            </a:prstGeom>
            <a:solidFill>
              <a:srgbClr val="C2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userDrawn="1"/>
        </p:nvSpPr>
        <p:spPr>
          <a:xfrm>
            <a:off x="5497551" y="6388100"/>
            <a:ext cx="2954299" cy="153888"/>
          </a:xfrm>
          <a:prstGeom prst="rect">
            <a:avLst/>
          </a:prstGeom>
          <a:noFill/>
        </p:spPr>
        <p:txBody>
          <a:bodyPr wrap="square" lIns="0" tIns="0" rIns="0" bIns="0" rtlCol="0">
            <a:spAutoFit/>
          </a:bodyPr>
          <a:lstStyle/>
          <a:p>
            <a:pPr algn="r"/>
            <a:r>
              <a:rPr lang="en-US" sz="1000" dirty="0">
                <a:solidFill>
                  <a:schemeClr val="tx2"/>
                </a:solidFill>
              </a:rPr>
              <a:t>blueshieldcafoundation.org</a:t>
            </a:r>
          </a:p>
        </p:txBody>
      </p:sp>
    </p:spTree>
    <p:extLst>
      <p:ext uri="{BB962C8B-B14F-4D97-AF65-F5344CB8AC3E}">
        <p14:creationId xmlns:p14="http://schemas.microsoft.com/office/powerpoint/2010/main" val="1347746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86" r:id="rId4"/>
    <p:sldLayoutId id="2147483687" r:id="rId5"/>
    <p:sldLayoutId id="2147483666" r:id="rId6"/>
    <p:sldLayoutId id="2147483682" r:id="rId7"/>
    <p:sldLayoutId id="2147483683" r:id="rId8"/>
    <p:sldLayoutId id="2147483709" r:id="rId9"/>
    <p:sldLayoutId id="2147483684" r:id="rId10"/>
    <p:sldLayoutId id="2147483685" r:id="rId11"/>
    <p:sldLayoutId id="2147483692" r:id="rId12"/>
    <p:sldLayoutId id="2147483693" r:id="rId13"/>
    <p:sldLayoutId id="2147483694" r:id="rId14"/>
    <p:sldLayoutId id="2147483695" r:id="rId15"/>
    <p:sldLayoutId id="2147483696" r:id="rId16"/>
    <p:sldLayoutId id="2147483691" r:id="rId17"/>
    <p:sldLayoutId id="2147483669" r:id="rId18"/>
    <p:sldLayoutId id="2147483676" r:id="rId19"/>
    <p:sldLayoutId id="2147483677" r:id="rId20"/>
    <p:sldLayoutId id="2147483678" r:id="rId21"/>
    <p:sldLayoutId id="2147483679" r:id="rId22"/>
    <p:sldLayoutId id="214748369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502154"/>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antiviolenceventures.org/" TargetMode="Externa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5.png"/><Relationship Id="rId4" Type="http://schemas.openxmlformats.org/officeDocument/2006/relationships/hyperlink" Target="https://www.youtube.com/watch?v=XciDcfHPqu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ovmlQED_U3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1.xml"/><Relationship Id="rId7" Type="http://schemas.openxmlformats.org/officeDocument/2006/relationships/image" Target="../media/image16.png"/><Relationship Id="rId12" Type="http://schemas.openxmlformats.org/officeDocument/2006/relationships/hyperlink" Target="https://blueshieldcafoundation.org/publications/perryundem-californians-views-gender-sexism-and-domestic-viol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hyperlink" Target="https://blueshieldcafoundation.org/publications/taking-action-to-end-domestic-violence"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FBA7F192-C649-49D0-B451-515605C3A1B9}"/>
              </a:ext>
            </a:extLst>
          </p:cNvPr>
          <p:cNvPicPr>
            <a:picLocks noChangeAspect="1"/>
          </p:cNvPicPr>
          <p:nvPr/>
        </p:nvPicPr>
        <p:blipFill rotWithShape="1">
          <a:blip r:embed="rId2"/>
          <a:srcRect b="18280"/>
          <a:stretch/>
        </p:blipFill>
        <p:spPr>
          <a:xfrm>
            <a:off x="134308" y="0"/>
            <a:ext cx="8875383" cy="5604387"/>
          </a:xfrm>
          <a:prstGeom prst="rect">
            <a:avLst/>
          </a:prstGeom>
        </p:spPr>
      </p:pic>
    </p:spTree>
    <p:extLst>
      <p:ext uri="{BB962C8B-B14F-4D97-AF65-F5344CB8AC3E}">
        <p14:creationId xmlns:p14="http://schemas.microsoft.com/office/powerpoint/2010/main" val="245417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EF43C4-E0E2-144A-A436-F378052B80A4}"/>
              </a:ext>
            </a:extLst>
          </p:cNvPr>
          <p:cNvSpPr/>
          <p:nvPr/>
        </p:nvSpPr>
        <p:spPr>
          <a:xfrm>
            <a:off x="0" y="1343953"/>
            <a:ext cx="2271986" cy="2271985"/>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TIDEPOOL</a:t>
            </a:r>
          </a:p>
          <a:p>
            <a:pPr algn="ctr"/>
            <a:r>
              <a:rPr lang="en-US" sz="1600" i="1" dirty="0">
                <a:solidFill>
                  <a:schemeClr val="bg1"/>
                </a:solidFill>
              </a:rPr>
              <a:t>Asilomar</a:t>
            </a:r>
          </a:p>
          <a:p>
            <a:pPr algn="ctr"/>
            <a:endParaRPr lang="en-US" sz="1600" dirty="0">
              <a:solidFill>
                <a:schemeClr val="bg1"/>
              </a:solidFill>
            </a:endParaRPr>
          </a:p>
          <a:p>
            <a:pPr algn="ctr"/>
            <a:r>
              <a:rPr lang="en-US" sz="1600" dirty="0">
                <a:solidFill>
                  <a:schemeClr val="bg1"/>
                </a:solidFill>
              </a:rPr>
              <a:t>Community Building</a:t>
            </a:r>
          </a:p>
        </p:txBody>
      </p:sp>
      <p:sp>
        <p:nvSpPr>
          <p:cNvPr id="13" name="Rectangle 12">
            <a:extLst>
              <a:ext uri="{FF2B5EF4-FFF2-40B4-BE49-F238E27FC236}">
                <a16:creationId xmlns:a16="http://schemas.microsoft.com/office/drawing/2014/main" id="{6EDB8B86-A4A2-AF4C-BB4B-018BC13E8EE7}"/>
              </a:ext>
            </a:extLst>
          </p:cNvPr>
          <p:cNvSpPr/>
          <p:nvPr/>
        </p:nvSpPr>
        <p:spPr>
          <a:xfrm>
            <a:off x="2293548" y="1343939"/>
            <a:ext cx="2271986" cy="2271985"/>
          </a:xfrm>
          <a:prstGeom prst="rect">
            <a:avLst/>
          </a:prstGeom>
          <a:solidFill>
            <a:srgbClr val="C2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PANORAMA</a:t>
            </a:r>
          </a:p>
          <a:p>
            <a:pPr algn="ctr"/>
            <a:r>
              <a:rPr lang="en-US" sz="1600" i="1" dirty="0">
                <a:solidFill>
                  <a:schemeClr val="bg1"/>
                </a:solidFill>
              </a:rPr>
              <a:t>Long Beach</a:t>
            </a:r>
          </a:p>
          <a:p>
            <a:pPr algn="ctr"/>
            <a:endParaRPr lang="en-US" sz="1600" dirty="0">
              <a:solidFill>
                <a:schemeClr val="bg1"/>
              </a:solidFill>
            </a:endParaRPr>
          </a:p>
          <a:p>
            <a:pPr algn="ctr"/>
            <a:r>
              <a:rPr lang="en-US" sz="1600" dirty="0">
                <a:solidFill>
                  <a:schemeClr val="bg1"/>
                </a:solidFill>
              </a:rPr>
              <a:t>Strategic Foresight (Futures)</a:t>
            </a:r>
          </a:p>
        </p:txBody>
      </p:sp>
      <p:sp>
        <p:nvSpPr>
          <p:cNvPr id="14" name="Rectangle 13">
            <a:extLst>
              <a:ext uri="{FF2B5EF4-FFF2-40B4-BE49-F238E27FC236}">
                <a16:creationId xmlns:a16="http://schemas.microsoft.com/office/drawing/2014/main" id="{E97D8060-C972-2341-94EB-17C99F27B582}"/>
              </a:ext>
            </a:extLst>
          </p:cNvPr>
          <p:cNvSpPr/>
          <p:nvPr/>
        </p:nvSpPr>
        <p:spPr>
          <a:xfrm>
            <a:off x="4586561" y="1343940"/>
            <a:ext cx="2271986" cy="2271985"/>
          </a:xfrm>
          <a:prstGeom prst="rect">
            <a:avLst/>
          </a:prstGeom>
          <a:solidFill>
            <a:srgbClr val="2F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DELTA</a:t>
            </a:r>
          </a:p>
          <a:p>
            <a:pPr algn="ctr"/>
            <a:r>
              <a:rPr lang="en-US" sz="1600" i="1" dirty="0">
                <a:solidFill>
                  <a:schemeClr val="bg1"/>
                </a:solidFill>
              </a:rPr>
              <a:t>Sacramento</a:t>
            </a:r>
          </a:p>
          <a:p>
            <a:pPr algn="ctr"/>
            <a:endParaRPr lang="en-US" sz="1600" dirty="0">
              <a:solidFill>
                <a:schemeClr val="bg1"/>
              </a:solidFill>
            </a:endParaRPr>
          </a:p>
          <a:p>
            <a:pPr algn="ctr"/>
            <a:r>
              <a:rPr lang="en-US" sz="1600" dirty="0">
                <a:solidFill>
                  <a:schemeClr val="bg1"/>
                </a:solidFill>
              </a:rPr>
              <a:t>User Groups</a:t>
            </a:r>
          </a:p>
        </p:txBody>
      </p:sp>
      <p:sp>
        <p:nvSpPr>
          <p:cNvPr id="15" name="Rectangle 14">
            <a:extLst>
              <a:ext uri="{FF2B5EF4-FFF2-40B4-BE49-F238E27FC236}">
                <a16:creationId xmlns:a16="http://schemas.microsoft.com/office/drawing/2014/main" id="{7963ED8A-A64C-6A46-A97D-578CD6CE7049}"/>
              </a:ext>
            </a:extLst>
          </p:cNvPr>
          <p:cNvSpPr/>
          <p:nvPr/>
        </p:nvSpPr>
        <p:spPr>
          <a:xfrm>
            <a:off x="2294299" y="3642230"/>
            <a:ext cx="2271986" cy="2271985"/>
          </a:xfrm>
          <a:prstGeom prst="rect">
            <a:avLst/>
          </a:prstGeom>
          <a:solidFill>
            <a:srgbClr val="615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IDEAS ACCELERATOR</a:t>
            </a:r>
          </a:p>
          <a:p>
            <a:pPr algn="ctr"/>
            <a:r>
              <a:rPr lang="en-US" sz="1600" i="1" dirty="0">
                <a:solidFill>
                  <a:schemeClr val="bg1"/>
                </a:solidFill>
              </a:rPr>
              <a:t>Berkeley</a:t>
            </a:r>
          </a:p>
          <a:p>
            <a:pPr algn="ctr"/>
            <a:endParaRPr lang="en-US" sz="1600" i="1" dirty="0">
              <a:solidFill>
                <a:schemeClr val="bg1"/>
              </a:solidFill>
            </a:endParaRPr>
          </a:p>
          <a:p>
            <a:pPr algn="ctr"/>
            <a:r>
              <a:rPr lang="en-US" sz="1600" dirty="0">
                <a:solidFill>
                  <a:schemeClr val="bg1"/>
                </a:solidFill>
              </a:rPr>
              <a:t>Expert Feedback</a:t>
            </a:r>
          </a:p>
        </p:txBody>
      </p:sp>
      <p:sp>
        <p:nvSpPr>
          <p:cNvPr id="16" name="Rectangle 15">
            <a:extLst>
              <a:ext uri="{FF2B5EF4-FFF2-40B4-BE49-F238E27FC236}">
                <a16:creationId xmlns:a16="http://schemas.microsoft.com/office/drawing/2014/main" id="{65CCB748-4FAD-DB4D-82DA-4613FC59BE3B}"/>
              </a:ext>
            </a:extLst>
          </p:cNvPr>
          <p:cNvSpPr/>
          <p:nvPr/>
        </p:nvSpPr>
        <p:spPr>
          <a:xfrm>
            <a:off x="4594492" y="3636232"/>
            <a:ext cx="2271986" cy="2271985"/>
          </a:xfrm>
          <a:prstGeom prst="rect">
            <a:avLst/>
          </a:prstGeom>
          <a:solidFill>
            <a:srgbClr val="92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PINECONE</a:t>
            </a:r>
          </a:p>
          <a:p>
            <a:pPr algn="ctr"/>
            <a:r>
              <a:rPr lang="en-US" sz="1600" i="1" dirty="0">
                <a:solidFill>
                  <a:schemeClr val="bg1"/>
                </a:solidFill>
              </a:rPr>
              <a:t>Incline Village</a:t>
            </a:r>
          </a:p>
          <a:p>
            <a:pPr algn="ctr"/>
            <a:endParaRPr lang="en-US" sz="1600" dirty="0">
              <a:solidFill>
                <a:schemeClr val="bg1"/>
              </a:solidFill>
            </a:endParaRPr>
          </a:p>
          <a:p>
            <a:pPr algn="ctr"/>
            <a:r>
              <a:rPr lang="en-US" sz="1600" dirty="0">
                <a:solidFill>
                  <a:schemeClr val="bg1"/>
                </a:solidFill>
              </a:rPr>
              <a:t>Prototyping</a:t>
            </a:r>
          </a:p>
        </p:txBody>
      </p:sp>
      <p:sp>
        <p:nvSpPr>
          <p:cNvPr id="17" name="Rectangle 16">
            <a:extLst>
              <a:ext uri="{FF2B5EF4-FFF2-40B4-BE49-F238E27FC236}">
                <a16:creationId xmlns:a16="http://schemas.microsoft.com/office/drawing/2014/main" id="{E7C16C28-F472-D74B-A2DD-E227BD2A4243}"/>
              </a:ext>
            </a:extLst>
          </p:cNvPr>
          <p:cNvSpPr>
            <a:spLocks noChangeAspect="1"/>
          </p:cNvSpPr>
          <p:nvPr/>
        </p:nvSpPr>
        <p:spPr>
          <a:xfrm>
            <a:off x="6889282" y="3633936"/>
            <a:ext cx="2271986" cy="2271985"/>
          </a:xfrm>
          <a:prstGeom prst="rect">
            <a:avLst/>
          </a:prstGeom>
          <a:solidFill>
            <a:srgbClr val="03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PUERTO</a:t>
            </a:r>
          </a:p>
          <a:p>
            <a:pPr algn="ctr"/>
            <a:r>
              <a:rPr lang="en-US" sz="1600" i="1" dirty="0">
                <a:solidFill>
                  <a:schemeClr val="bg1"/>
                </a:solidFill>
              </a:rPr>
              <a:t>San Diego</a:t>
            </a:r>
          </a:p>
          <a:p>
            <a:pPr algn="ctr"/>
            <a:endParaRPr lang="en-US" sz="1600" dirty="0">
              <a:solidFill>
                <a:schemeClr val="bg1"/>
              </a:solidFill>
            </a:endParaRPr>
          </a:p>
          <a:p>
            <a:pPr algn="ctr"/>
            <a:r>
              <a:rPr lang="en-US" sz="1600" dirty="0">
                <a:solidFill>
                  <a:schemeClr val="bg1"/>
                </a:solidFill>
              </a:rPr>
              <a:t>Launching Ideas</a:t>
            </a:r>
          </a:p>
        </p:txBody>
      </p:sp>
      <p:sp>
        <p:nvSpPr>
          <p:cNvPr id="6" name="Title 5">
            <a:extLst>
              <a:ext uri="{FF2B5EF4-FFF2-40B4-BE49-F238E27FC236}">
                <a16:creationId xmlns:a16="http://schemas.microsoft.com/office/drawing/2014/main" id="{9BF77F4D-AD14-9A4D-BE2E-FDED3A499E86}"/>
              </a:ext>
            </a:extLst>
          </p:cNvPr>
          <p:cNvSpPr>
            <a:spLocks noGrp="1"/>
          </p:cNvSpPr>
          <p:nvPr>
            <p:ph type="title"/>
          </p:nvPr>
        </p:nvSpPr>
        <p:spPr/>
        <p:txBody>
          <a:bodyPr>
            <a:normAutofit/>
          </a:bodyPr>
          <a:lstStyle/>
          <a:p>
            <a:r>
              <a:rPr lang="en-US" b="1" dirty="0">
                <a:solidFill>
                  <a:schemeClr val="accent3"/>
                </a:solidFill>
              </a:rPr>
              <a:t>Year 1 </a:t>
            </a:r>
            <a:r>
              <a:rPr lang="en-US" dirty="0">
                <a:solidFill>
                  <a:schemeClr val="accent3"/>
                </a:solidFill>
              </a:rPr>
              <a:t>|  Six-month design lab</a:t>
            </a:r>
          </a:p>
        </p:txBody>
      </p:sp>
      <p:sp>
        <p:nvSpPr>
          <p:cNvPr id="4" name="Slide Number Placeholder 3">
            <a:extLst>
              <a:ext uri="{FF2B5EF4-FFF2-40B4-BE49-F238E27FC236}">
                <a16:creationId xmlns:a16="http://schemas.microsoft.com/office/drawing/2014/main" id="{C8BD97B9-4D58-E343-B811-92FC7B400F7E}"/>
              </a:ext>
            </a:extLst>
          </p:cNvPr>
          <p:cNvSpPr>
            <a:spLocks noGrp="1"/>
          </p:cNvSpPr>
          <p:nvPr>
            <p:ph type="sldNum" sz="quarter" idx="12"/>
          </p:nvPr>
        </p:nvSpPr>
        <p:spPr/>
        <p:txBody>
          <a:bodyPr/>
          <a:lstStyle/>
          <a:p>
            <a:fld id="{8B780B47-4B03-D644-B20F-1831E61714FA}" type="slidenum">
              <a:rPr lang="en-US" smtClean="0"/>
              <a:pPr/>
              <a:t>10</a:t>
            </a:fld>
            <a:endParaRPr lang="en-US" dirty="0"/>
          </a:p>
        </p:txBody>
      </p:sp>
      <p:pic>
        <p:nvPicPr>
          <p:cNvPr id="10" name="Content Placeholder 20">
            <a:extLst>
              <a:ext uri="{FF2B5EF4-FFF2-40B4-BE49-F238E27FC236}">
                <a16:creationId xmlns:a16="http://schemas.microsoft.com/office/drawing/2014/main" id="{BD43ECEE-E50F-914A-BCDF-84F38F5D279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4580922" y="1343924"/>
            <a:ext cx="2271986" cy="2271986"/>
          </a:xfrm>
        </p:spPr>
      </p:pic>
      <p:pic>
        <p:nvPicPr>
          <p:cNvPr id="11" name="Picture 10">
            <a:extLst>
              <a:ext uri="{FF2B5EF4-FFF2-40B4-BE49-F238E27FC236}">
                <a16:creationId xmlns:a16="http://schemas.microsoft.com/office/drawing/2014/main" id="{21BAB1B8-891C-A744-8BAE-A035DF88D4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88728" y="1343924"/>
            <a:ext cx="2271986" cy="2271986"/>
          </a:xfrm>
          <a:prstGeom prst="rect">
            <a:avLst/>
          </a:prstGeom>
        </p:spPr>
      </p:pic>
      <p:pic>
        <p:nvPicPr>
          <p:cNvPr id="18" name="Picture 17">
            <a:extLst>
              <a:ext uri="{FF2B5EF4-FFF2-40B4-BE49-F238E27FC236}">
                <a16:creationId xmlns:a16="http://schemas.microsoft.com/office/drawing/2014/main" id="{05A213C8-7B30-2A43-91D8-0871B3BB84E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00"/>
          <a:stretch/>
        </p:blipFill>
        <p:spPr>
          <a:xfrm>
            <a:off x="2288729" y="3638488"/>
            <a:ext cx="2271985" cy="2271984"/>
          </a:xfrm>
          <a:prstGeom prst="rect">
            <a:avLst/>
          </a:prstGeom>
        </p:spPr>
      </p:pic>
      <p:pic>
        <p:nvPicPr>
          <p:cNvPr id="19" name="Picture 18">
            <a:extLst>
              <a:ext uri="{FF2B5EF4-FFF2-40B4-BE49-F238E27FC236}">
                <a16:creationId xmlns:a16="http://schemas.microsoft.com/office/drawing/2014/main" id="{74B6A0FE-3EB7-084A-A020-194AFE26428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90971" y="3641777"/>
            <a:ext cx="2271985" cy="2271985"/>
          </a:xfrm>
          <a:prstGeom prst="rect">
            <a:avLst/>
          </a:prstGeom>
        </p:spPr>
      </p:pic>
      <p:pic>
        <p:nvPicPr>
          <p:cNvPr id="20" name="Picture 19">
            <a:extLst>
              <a:ext uri="{FF2B5EF4-FFF2-40B4-BE49-F238E27FC236}">
                <a16:creationId xmlns:a16="http://schemas.microsoft.com/office/drawing/2014/main" id="{2728C680-51E4-254C-B1A2-FF2608B24E7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885816" y="3633921"/>
            <a:ext cx="2276856" cy="2276856"/>
          </a:xfrm>
          <a:prstGeom prst="rect">
            <a:avLst/>
          </a:prstGeom>
        </p:spPr>
      </p:pic>
      <p:pic>
        <p:nvPicPr>
          <p:cNvPr id="21" name="Picture 20">
            <a:extLst>
              <a:ext uri="{FF2B5EF4-FFF2-40B4-BE49-F238E27FC236}">
                <a16:creationId xmlns:a16="http://schemas.microsoft.com/office/drawing/2014/main" id="{FC473E78-0EF3-2E4A-A6B6-953279E0B2C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466" y="1343938"/>
            <a:ext cx="2271986" cy="2271986"/>
          </a:xfrm>
          <a:prstGeom prst="rect">
            <a:avLst/>
          </a:prstGeom>
        </p:spPr>
      </p:pic>
      <p:sp>
        <p:nvSpPr>
          <p:cNvPr id="2" name="Rectangle 1">
            <a:extLst>
              <a:ext uri="{FF2B5EF4-FFF2-40B4-BE49-F238E27FC236}">
                <a16:creationId xmlns:a16="http://schemas.microsoft.com/office/drawing/2014/main" id="{52BCBD75-AEA8-EC4A-818F-147FDD17FA3E}"/>
              </a:ext>
            </a:extLst>
          </p:cNvPr>
          <p:cNvSpPr/>
          <p:nvPr/>
        </p:nvSpPr>
        <p:spPr>
          <a:xfrm>
            <a:off x="7215639" y="1976285"/>
            <a:ext cx="1595049" cy="923330"/>
          </a:xfrm>
          <a:prstGeom prst="rect">
            <a:avLst/>
          </a:prstGeom>
        </p:spPr>
        <p:txBody>
          <a:bodyPr wrap="square">
            <a:spAutoFit/>
          </a:bodyPr>
          <a:lstStyle/>
          <a:p>
            <a:pPr algn="ctr"/>
            <a:r>
              <a:rPr lang="en-US" b="1" dirty="0"/>
              <a:t>16 fellows </a:t>
            </a:r>
            <a:r>
              <a:rPr lang="en-US" dirty="0"/>
              <a:t>developed 10 concepts</a:t>
            </a:r>
          </a:p>
        </p:txBody>
      </p:sp>
      <p:sp>
        <p:nvSpPr>
          <p:cNvPr id="22" name="Rectangle 21">
            <a:extLst>
              <a:ext uri="{FF2B5EF4-FFF2-40B4-BE49-F238E27FC236}">
                <a16:creationId xmlns:a16="http://schemas.microsoft.com/office/drawing/2014/main" id="{EE00E1E5-0BFF-5A44-AAE3-C9B4E0A52EE1}"/>
              </a:ext>
            </a:extLst>
          </p:cNvPr>
          <p:cNvSpPr/>
          <p:nvPr/>
        </p:nvSpPr>
        <p:spPr>
          <a:xfrm>
            <a:off x="131446" y="4239613"/>
            <a:ext cx="1996397" cy="1077218"/>
          </a:xfrm>
          <a:prstGeom prst="rect">
            <a:avLst/>
          </a:prstGeom>
        </p:spPr>
        <p:txBody>
          <a:bodyPr wrap="square">
            <a:spAutoFit/>
          </a:bodyPr>
          <a:lstStyle/>
          <a:p>
            <a:pPr algn="ctr"/>
            <a:r>
              <a:rPr lang="en-US" sz="1600" dirty="0"/>
              <a:t>Top 3 concepts chosen and all fellows invited back for Y2</a:t>
            </a:r>
          </a:p>
        </p:txBody>
      </p:sp>
    </p:spTree>
    <p:extLst>
      <p:ext uri="{BB962C8B-B14F-4D97-AF65-F5344CB8AC3E}">
        <p14:creationId xmlns:p14="http://schemas.microsoft.com/office/powerpoint/2010/main" val="398973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with medium confidence">
            <a:extLst>
              <a:ext uri="{FF2B5EF4-FFF2-40B4-BE49-F238E27FC236}">
                <a16:creationId xmlns:a16="http://schemas.microsoft.com/office/drawing/2014/main" id="{D71667B4-4D93-224A-A726-AA429335CE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272" y="1246120"/>
            <a:ext cx="2615539" cy="3595383"/>
          </a:xfrm>
          <a:prstGeom prst="rect">
            <a:avLst/>
          </a:prstGeom>
        </p:spPr>
      </p:pic>
      <p:pic>
        <p:nvPicPr>
          <p:cNvPr id="5" name="Picture 4" descr="A person holding a sign&#10;&#10;Description automatically generated with low confidence">
            <a:extLst>
              <a:ext uri="{FF2B5EF4-FFF2-40B4-BE49-F238E27FC236}">
                <a16:creationId xmlns:a16="http://schemas.microsoft.com/office/drawing/2014/main" id="{D9DEC45C-162A-E248-88F4-FD6AA7C706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3643" y="1246121"/>
            <a:ext cx="2744335" cy="3595382"/>
          </a:xfrm>
          <a:prstGeom prst="rect">
            <a:avLst/>
          </a:prstGeom>
        </p:spPr>
      </p:pic>
      <p:pic>
        <p:nvPicPr>
          <p:cNvPr id="9" name="Picture 8" descr="Text, whiteboard&#10;&#10;Description automatically generated">
            <a:extLst>
              <a:ext uri="{FF2B5EF4-FFF2-40B4-BE49-F238E27FC236}">
                <a16:creationId xmlns:a16="http://schemas.microsoft.com/office/drawing/2014/main" id="{6CADCED3-8000-2648-A3C8-EDFD1F5115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85958" y="1246122"/>
            <a:ext cx="2615538" cy="3595381"/>
          </a:xfrm>
          <a:prstGeom prst="rect">
            <a:avLst/>
          </a:prstGeom>
        </p:spPr>
      </p:pic>
      <p:sp>
        <p:nvSpPr>
          <p:cNvPr id="10" name="Title 9">
            <a:extLst>
              <a:ext uri="{FF2B5EF4-FFF2-40B4-BE49-F238E27FC236}">
                <a16:creationId xmlns:a16="http://schemas.microsoft.com/office/drawing/2014/main" id="{1790CD78-2689-7645-B64A-3013BEF878C5}"/>
              </a:ext>
            </a:extLst>
          </p:cNvPr>
          <p:cNvSpPr>
            <a:spLocks noGrp="1"/>
          </p:cNvSpPr>
          <p:nvPr>
            <p:ph type="title"/>
          </p:nvPr>
        </p:nvSpPr>
        <p:spPr/>
        <p:txBody>
          <a:bodyPr>
            <a:normAutofit fontScale="90000"/>
          </a:bodyPr>
          <a:lstStyle/>
          <a:p>
            <a:r>
              <a:rPr lang="en-US" b="1" dirty="0">
                <a:solidFill>
                  <a:schemeClr val="accent2"/>
                </a:solidFill>
              </a:rPr>
              <a:t>The Context </a:t>
            </a:r>
            <a:r>
              <a:rPr lang="en-US" dirty="0">
                <a:solidFill>
                  <a:schemeClr val="accent2"/>
                </a:solidFill>
              </a:rPr>
              <a:t>| Creating resilience amidst turmoil</a:t>
            </a:r>
          </a:p>
        </p:txBody>
      </p:sp>
      <p:sp>
        <p:nvSpPr>
          <p:cNvPr id="13" name="Rectangle 12">
            <a:extLst>
              <a:ext uri="{FF2B5EF4-FFF2-40B4-BE49-F238E27FC236}">
                <a16:creationId xmlns:a16="http://schemas.microsoft.com/office/drawing/2014/main" id="{02F55EE2-4C7A-DC45-A19B-37D403298314}"/>
              </a:ext>
            </a:extLst>
          </p:cNvPr>
          <p:cNvSpPr/>
          <p:nvPr/>
        </p:nvSpPr>
        <p:spPr>
          <a:xfrm>
            <a:off x="262889" y="5283286"/>
            <a:ext cx="4572000" cy="707886"/>
          </a:xfrm>
          <a:prstGeom prst="rect">
            <a:avLst/>
          </a:prstGeom>
        </p:spPr>
        <p:txBody>
          <a:bodyPr>
            <a:spAutoFit/>
          </a:bodyPr>
          <a:lstStyle/>
          <a:p>
            <a:r>
              <a:rPr lang="en-US" sz="1000" i="1" dirty="0">
                <a:solidFill>
                  <a:schemeClr val="bg2"/>
                </a:solidFill>
                <a:latin typeface="Helvetica" pitchFamily="2" charset="0"/>
              </a:rPr>
              <a:t>Photo credits from left :</a:t>
            </a:r>
          </a:p>
          <a:p>
            <a:r>
              <a:rPr lang="en-US" sz="1000" i="1" dirty="0">
                <a:solidFill>
                  <a:schemeClr val="bg2"/>
                </a:solidFill>
                <a:latin typeface="Helvetica" pitchFamily="2" charset="0"/>
              </a:rPr>
              <a:t>Donna </a:t>
            </a:r>
            <a:r>
              <a:rPr lang="en-US" sz="1000" i="1" dirty="0" err="1">
                <a:solidFill>
                  <a:schemeClr val="bg2"/>
                </a:solidFill>
                <a:latin typeface="Helvetica" pitchFamily="2" charset="0"/>
              </a:rPr>
              <a:t>Rotunno</a:t>
            </a:r>
            <a:r>
              <a:rPr lang="en-US" sz="1000" i="1" dirty="0">
                <a:solidFill>
                  <a:schemeClr val="bg2"/>
                </a:solidFill>
                <a:latin typeface="Helvetica" pitchFamily="2" charset="0"/>
              </a:rPr>
              <a:t>, Attribution, via Wikimedia Commons</a:t>
            </a:r>
          </a:p>
          <a:p>
            <a:r>
              <a:rPr lang="en-US" sz="1000" i="1" dirty="0">
                <a:solidFill>
                  <a:schemeClr val="bg2"/>
                </a:solidFill>
                <a:latin typeface="Helvetica" pitchFamily="2" charset="0"/>
              </a:rPr>
              <a:t>Natalie Chaney on </a:t>
            </a:r>
            <a:r>
              <a:rPr lang="en-US" sz="1000" i="1" dirty="0" err="1">
                <a:solidFill>
                  <a:schemeClr val="bg2"/>
                </a:solidFill>
                <a:latin typeface="Helvetica" pitchFamily="2" charset="0"/>
              </a:rPr>
              <a:t>Unsplash</a:t>
            </a:r>
            <a:endParaRPr lang="en-US" sz="1000" i="1" dirty="0">
              <a:solidFill>
                <a:schemeClr val="bg2"/>
              </a:solidFill>
              <a:latin typeface="Helvetica" pitchFamily="2" charset="0"/>
            </a:endParaRPr>
          </a:p>
          <a:p>
            <a:r>
              <a:rPr lang="en-US" sz="1000" i="1" dirty="0">
                <a:solidFill>
                  <a:schemeClr val="bg2"/>
                </a:solidFill>
                <a:latin typeface="Helvetica" pitchFamily="2" charset="0"/>
              </a:rPr>
              <a:t>Maria Oswalt on </a:t>
            </a:r>
            <a:r>
              <a:rPr lang="en-US" sz="1000" i="1" dirty="0" err="1">
                <a:solidFill>
                  <a:schemeClr val="bg2"/>
                </a:solidFill>
                <a:latin typeface="Helvetica" pitchFamily="2" charset="0"/>
              </a:rPr>
              <a:t>Unsplash</a:t>
            </a:r>
            <a:endParaRPr lang="en-US" sz="1000" i="1" dirty="0">
              <a:solidFill>
                <a:schemeClr val="bg2"/>
              </a:solidFill>
              <a:effectLst/>
              <a:latin typeface="Helvetica" pitchFamily="2" charset="0"/>
            </a:endParaRPr>
          </a:p>
        </p:txBody>
      </p:sp>
    </p:spTree>
    <p:extLst>
      <p:ext uri="{BB962C8B-B14F-4D97-AF65-F5344CB8AC3E}">
        <p14:creationId xmlns:p14="http://schemas.microsoft.com/office/powerpoint/2010/main" val="4055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solidFill>
              </a:rPr>
              <a:t>Year 2 </a:t>
            </a:r>
            <a:r>
              <a:rPr lang="en-US" dirty="0">
                <a:solidFill>
                  <a:schemeClr val="accent3"/>
                </a:solidFill>
              </a:rPr>
              <a:t>| Prototyping &amp; iteration</a:t>
            </a:r>
          </a:p>
        </p:txBody>
      </p:sp>
      <p:sp>
        <p:nvSpPr>
          <p:cNvPr id="3" name="Content Placeholder 2"/>
          <p:cNvSpPr>
            <a:spLocks noGrp="1"/>
          </p:cNvSpPr>
          <p:nvPr>
            <p:ph idx="1"/>
          </p:nvPr>
        </p:nvSpPr>
        <p:spPr>
          <a:xfrm>
            <a:off x="4617720" y="1268361"/>
            <a:ext cx="4191000" cy="3465765"/>
          </a:xfrm>
        </p:spPr>
        <p:txBody>
          <a:bodyPr>
            <a:normAutofit/>
          </a:bodyPr>
          <a:lstStyle/>
          <a:p>
            <a:pPr marL="0" indent="0">
              <a:spcBef>
                <a:spcPts val="600"/>
              </a:spcBef>
              <a:buClr>
                <a:schemeClr val="accent3"/>
              </a:buClr>
              <a:buNone/>
            </a:pPr>
            <a:r>
              <a:rPr lang="en-US" b="1" dirty="0"/>
              <a:t>12 fellows </a:t>
            </a:r>
            <a:r>
              <a:rPr lang="en-US" dirty="0"/>
              <a:t>continued to pursue ideas generated from Year 1. Together they:</a:t>
            </a:r>
          </a:p>
          <a:p>
            <a:pPr>
              <a:spcBef>
                <a:spcPts val="600"/>
              </a:spcBef>
              <a:buClr>
                <a:schemeClr val="accent3"/>
              </a:buClr>
            </a:pPr>
            <a:r>
              <a:rPr lang="en-US" dirty="0"/>
              <a:t>Set learning objectives for prototyping</a:t>
            </a:r>
          </a:p>
          <a:p>
            <a:pPr>
              <a:spcBef>
                <a:spcPts val="600"/>
              </a:spcBef>
              <a:buClr>
                <a:schemeClr val="accent3"/>
              </a:buClr>
            </a:pPr>
            <a:r>
              <a:rPr lang="en-US" dirty="0"/>
              <a:t>Executed rounds of testing how the ideas exist in real space</a:t>
            </a:r>
          </a:p>
          <a:p>
            <a:pPr>
              <a:spcBef>
                <a:spcPts val="600"/>
              </a:spcBef>
              <a:buClr>
                <a:schemeClr val="accent3"/>
              </a:buClr>
            </a:pPr>
            <a:r>
              <a:rPr lang="en-US" dirty="0"/>
              <a:t>Collected feedback from users</a:t>
            </a:r>
          </a:p>
          <a:p>
            <a:pPr>
              <a:spcBef>
                <a:spcPts val="600"/>
              </a:spcBef>
              <a:buClr>
                <a:schemeClr val="accent3"/>
              </a:buClr>
            </a:pPr>
            <a:r>
              <a:rPr lang="en-US" dirty="0"/>
              <a:t>Iterated on what was learned to develop project focus</a:t>
            </a:r>
          </a:p>
          <a:p>
            <a:pPr>
              <a:spcBef>
                <a:spcPts val="600"/>
              </a:spcBef>
              <a:buClr>
                <a:schemeClr val="accent3"/>
              </a:buClr>
            </a:pPr>
            <a:r>
              <a:rPr lang="en-US" dirty="0"/>
              <a:t>Pitched ideas on Demo Day</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12</a:t>
            </a:fld>
            <a:endParaRPr lang="en-US" dirty="0"/>
          </a:p>
        </p:txBody>
      </p:sp>
      <p:sp>
        <p:nvSpPr>
          <p:cNvPr id="6" name="Rectangle 5">
            <a:extLst>
              <a:ext uri="{FF2B5EF4-FFF2-40B4-BE49-F238E27FC236}">
                <a16:creationId xmlns:a16="http://schemas.microsoft.com/office/drawing/2014/main" id="{63CE6EEF-DD73-164B-ADE6-65686EF952A1}"/>
              </a:ext>
            </a:extLst>
          </p:cNvPr>
          <p:cNvSpPr/>
          <p:nvPr/>
        </p:nvSpPr>
        <p:spPr>
          <a:xfrm>
            <a:off x="4617721" y="4734126"/>
            <a:ext cx="4191000" cy="1200329"/>
          </a:xfrm>
          <a:prstGeom prst="rect">
            <a:avLst/>
          </a:prstGeom>
        </p:spPr>
        <p:txBody>
          <a:bodyPr wrap="square">
            <a:spAutoFit/>
          </a:bodyPr>
          <a:lstStyle/>
          <a:p>
            <a:r>
              <a:rPr lang="en-US" dirty="0">
                <a:solidFill>
                  <a:schemeClr val="accent3"/>
                </a:solidFill>
              </a:rPr>
              <a:t>Emphasis on storytelling, team building and working with user groups to collaboratively create concepts</a:t>
            </a:r>
          </a:p>
        </p:txBody>
      </p:sp>
      <p:pic>
        <p:nvPicPr>
          <p:cNvPr id="10" name="Picture 9" descr="A picture containing person&#10;&#10;Description automatically generated">
            <a:extLst>
              <a:ext uri="{FF2B5EF4-FFF2-40B4-BE49-F238E27FC236}">
                <a16:creationId xmlns:a16="http://schemas.microsoft.com/office/drawing/2014/main" id="{1E613E08-8723-004C-978C-1E68ECF3902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431"/>
          <a:stretch/>
        </p:blipFill>
        <p:spPr>
          <a:xfrm>
            <a:off x="448082" y="1330836"/>
            <a:ext cx="3854251" cy="4435980"/>
          </a:xfrm>
          <a:prstGeom prst="rect">
            <a:avLst/>
          </a:prstGeom>
        </p:spPr>
      </p:pic>
    </p:spTree>
    <p:extLst>
      <p:ext uri="{BB962C8B-B14F-4D97-AF65-F5344CB8AC3E}">
        <p14:creationId xmlns:p14="http://schemas.microsoft.com/office/powerpoint/2010/main" val="78773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48359-5C5A-7C4F-B35B-3B41A1BDC1D8}"/>
              </a:ext>
            </a:extLst>
          </p:cNvPr>
          <p:cNvSpPr>
            <a:spLocks noGrp="1"/>
          </p:cNvSpPr>
          <p:nvPr>
            <p:ph type="body" sz="quarter" idx="13"/>
          </p:nvPr>
        </p:nvSpPr>
        <p:spPr>
          <a:xfrm>
            <a:off x="415637" y="2784201"/>
            <a:ext cx="7477533" cy="763588"/>
          </a:xfrm>
        </p:spPr>
        <p:txBody>
          <a:bodyPr/>
          <a:lstStyle/>
          <a:p>
            <a:pPr algn="l"/>
            <a:r>
              <a:rPr lang="en-US" b="1" dirty="0"/>
              <a:t>Prototypes are testable samples of a concept</a:t>
            </a:r>
          </a:p>
        </p:txBody>
      </p:sp>
      <p:sp>
        <p:nvSpPr>
          <p:cNvPr id="4" name="Text Placeholder 3">
            <a:extLst>
              <a:ext uri="{FF2B5EF4-FFF2-40B4-BE49-F238E27FC236}">
                <a16:creationId xmlns:a16="http://schemas.microsoft.com/office/drawing/2014/main" id="{39C5172B-5557-9340-A82E-89605A63E544}"/>
              </a:ext>
            </a:extLst>
          </p:cNvPr>
          <p:cNvSpPr>
            <a:spLocks noGrp="1"/>
          </p:cNvSpPr>
          <p:nvPr>
            <p:ph type="body" sz="quarter" idx="14"/>
          </p:nvPr>
        </p:nvSpPr>
        <p:spPr>
          <a:xfrm>
            <a:off x="415637" y="3528292"/>
            <a:ext cx="6934069" cy="2007985"/>
          </a:xfrm>
        </p:spPr>
        <p:txBody>
          <a:bodyPr/>
          <a:lstStyle/>
          <a:p>
            <a:pPr algn="l">
              <a:lnSpc>
                <a:spcPct val="100000"/>
              </a:lnSpc>
            </a:pPr>
            <a:r>
              <a:rPr lang="en-US" sz="2000" dirty="0"/>
              <a:t>“I will always treasure your gifting and introduction to the Human Centered Design process, particularly around iteration and prototyping. I feel it is a great antidote for perfectionism.” </a:t>
            </a:r>
          </a:p>
          <a:p>
            <a:pPr algn="l">
              <a:lnSpc>
                <a:spcPct val="100000"/>
              </a:lnSpc>
            </a:pPr>
            <a:r>
              <a:rPr lang="en-US" sz="2000" dirty="0"/>
              <a:t>~ Sharon Turner, Reimagine Lab Fellow</a:t>
            </a:r>
          </a:p>
        </p:txBody>
      </p:sp>
    </p:spTree>
    <p:extLst>
      <p:ext uri="{BB962C8B-B14F-4D97-AF65-F5344CB8AC3E}">
        <p14:creationId xmlns:p14="http://schemas.microsoft.com/office/powerpoint/2010/main" val="2058426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9A34BDE-491F-1449-A6D5-57E81C4BE629}"/>
              </a:ext>
            </a:extLst>
          </p:cNvPr>
          <p:cNvSpPr>
            <a:spLocks noGrp="1"/>
          </p:cNvSpPr>
          <p:nvPr>
            <p:ph type="body" sz="quarter" idx="16"/>
          </p:nvPr>
        </p:nvSpPr>
        <p:spPr/>
        <p:txBody>
          <a:bodyPr/>
          <a:lstStyle/>
          <a:p>
            <a:pPr>
              <a:lnSpc>
                <a:spcPct val="100000"/>
              </a:lnSpc>
            </a:pPr>
            <a:r>
              <a:rPr lang="en-US" sz="1400" dirty="0"/>
              <a:t>High levels of engagement with each venture in the face of global pandemic</a:t>
            </a:r>
          </a:p>
          <a:p>
            <a:pPr marL="285750" indent="-285750">
              <a:lnSpc>
                <a:spcPct val="100000"/>
              </a:lnSpc>
              <a:buFont typeface="Arial" panose="020B0604020202020204" pitchFamily="34" charset="0"/>
              <a:buChar char="•"/>
            </a:pPr>
            <a:r>
              <a:rPr lang="en-US" sz="1400" dirty="0"/>
              <a:t>Created a fully virtual 8-month projects in </a:t>
            </a:r>
            <a:r>
              <a:rPr lang="en-US" sz="1400" i="1" dirty="0"/>
              <a:t>incubator-to-implementation</a:t>
            </a:r>
            <a:r>
              <a:rPr lang="en-US" sz="1400" dirty="0"/>
              <a:t> format</a:t>
            </a:r>
          </a:p>
          <a:p>
            <a:pPr marL="285750" indent="-285750">
              <a:lnSpc>
                <a:spcPct val="100000"/>
              </a:lnSpc>
              <a:buFont typeface="Arial" panose="020B0604020202020204" pitchFamily="34" charset="0"/>
              <a:buChar char="•"/>
            </a:pPr>
            <a:r>
              <a:rPr lang="en-US" sz="1400" dirty="0" err="1"/>
              <a:t>Gobee</a:t>
            </a:r>
            <a:r>
              <a:rPr lang="en-US" sz="1400" dirty="0"/>
              <a:t> Group provided tailored technical assistance and coaching</a:t>
            </a:r>
          </a:p>
        </p:txBody>
      </p:sp>
      <p:sp>
        <p:nvSpPr>
          <p:cNvPr id="2" name="Title 1"/>
          <p:cNvSpPr>
            <a:spLocks noGrp="1"/>
          </p:cNvSpPr>
          <p:nvPr>
            <p:ph type="title"/>
          </p:nvPr>
        </p:nvSpPr>
        <p:spPr/>
        <p:txBody>
          <a:bodyPr/>
          <a:lstStyle/>
          <a:p>
            <a:r>
              <a:rPr lang="en-US" b="1" dirty="0">
                <a:solidFill>
                  <a:schemeClr val="accent3"/>
                </a:solidFill>
              </a:rPr>
              <a:t>Year 3 </a:t>
            </a:r>
            <a:r>
              <a:rPr lang="en-US" dirty="0">
                <a:solidFill>
                  <a:schemeClr val="accent3"/>
                </a:solidFill>
              </a:rPr>
              <a:t>| Incubate &amp; implement</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14</a:t>
            </a:fld>
            <a:endParaRPr lang="en-US" dirty="0"/>
          </a:p>
        </p:txBody>
      </p:sp>
      <p:sp>
        <p:nvSpPr>
          <p:cNvPr id="6" name="Text Placeholder 5">
            <a:extLst>
              <a:ext uri="{FF2B5EF4-FFF2-40B4-BE49-F238E27FC236}">
                <a16:creationId xmlns:a16="http://schemas.microsoft.com/office/drawing/2014/main" id="{92A6BB16-63DA-F64C-9C3E-E5C45B00235E}"/>
              </a:ext>
            </a:extLst>
          </p:cNvPr>
          <p:cNvSpPr>
            <a:spLocks noGrp="1"/>
          </p:cNvSpPr>
          <p:nvPr>
            <p:ph type="body" sz="quarter" idx="14"/>
          </p:nvPr>
        </p:nvSpPr>
        <p:spPr/>
        <p:txBody>
          <a:bodyPr/>
          <a:lstStyle/>
          <a:p>
            <a:pPr>
              <a:lnSpc>
                <a:spcPct val="100000"/>
              </a:lnSpc>
            </a:pPr>
            <a:r>
              <a:rPr lang="en-US" sz="1400" b="1" dirty="0"/>
              <a:t>6 fellows </a:t>
            </a:r>
            <a:r>
              <a:rPr lang="en-US" sz="1400" dirty="0"/>
              <a:t>continued on to…</a:t>
            </a:r>
          </a:p>
          <a:p>
            <a:pPr marL="285750" lvl="1" indent="-285750">
              <a:lnSpc>
                <a:spcPct val="100000"/>
              </a:lnSpc>
              <a:buFont typeface="Arial" panose="020B0604020202020204" pitchFamily="34" charset="0"/>
              <a:buChar char="•"/>
            </a:pPr>
            <a:r>
              <a:rPr lang="en-US" sz="1400" dirty="0"/>
              <a:t>Test the concept with users</a:t>
            </a:r>
          </a:p>
          <a:p>
            <a:pPr marL="285750" lvl="1" indent="-285750">
              <a:lnSpc>
                <a:spcPct val="100000"/>
              </a:lnSpc>
              <a:buFont typeface="Arial" panose="020B0604020202020204" pitchFamily="34" charset="0"/>
              <a:buChar char="•"/>
            </a:pPr>
            <a:r>
              <a:rPr lang="en-US" sz="1400" dirty="0"/>
              <a:t>Develop the project in teams</a:t>
            </a:r>
          </a:p>
          <a:p>
            <a:pPr marL="285750" lvl="1" indent="-285750">
              <a:lnSpc>
                <a:spcPct val="100000"/>
              </a:lnSpc>
              <a:buFont typeface="Arial" panose="020B0604020202020204" pitchFamily="34" charset="0"/>
              <a:buChar char="•"/>
            </a:pPr>
            <a:r>
              <a:rPr lang="en-US" sz="1400" dirty="0"/>
              <a:t>Build necessary partnerships and staffing</a:t>
            </a:r>
          </a:p>
        </p:txBody>
      </p:sp>
      <p:pic>
        <p:nvPicPr>
          <p:cNvPr id="13" name="Content Placeholder 9" descr="A picture containing text, person, indoor, computer&#10;&#10;Description automatically generated">
            <a:extLst>
              <a:ext uri="{FF2B5EF4-FFF2-40B4-BE49-F238E27FC236}">
                <a16:creationId xmlns:a16="http://schemas.microsoft.com/office/drawing/2014/main" id="{74FD133D-AF09-5442-B86A-1882DF116E09}"/>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tretch>
            <a:fillRect/>
          </a:stretch>
        </p:blipFill>
        <p:spPr>
          <a:xfrm>
            <a:off x="4654550" y="1518099"/>
            <a:ext cx="4152900" cy="2337489"/>
          </a:xfrm>
        </p:spPr>
      </p:pic>
      <p:pic>
        <p:nvPicPr>
          <p:cNvPr id="9" name="Picture 8" descr="A group of people sitting in chairs&#10;&#10;Description automatically generated with low confidence">
            <a:extLst>
              <a:ext uri="{FF2B5EF4-FFF2-40B4-BE49-F238E27FC236}">
                <a16:creationId xmlns:a16="http://schemas.microsoft.com/office/drawing/2014/main" id="{ECB74D62-4291-864B-A857-FA12C3F084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621" y="1518099"/>
            <a:ext cx="4160538" cy="2337489"/>
          </a:xfrm>
          <a:prstGeom prst="rect">
            <a:avLst/>
          </a:prstGeom>
        </p:spPr>
      </p:pic>
    </p:spTree>
    <p:extLst>
      <p:ext uri="{BB962C8B-B14F-4D97-AF65-F5344CB8AC3E}">
        <p14:creationId xmlns:p14="http://schemas.microsoft.com/office/powerpoint/2010/main" val="18794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se-up of a plant&#10;&#10;Description automatically generated with low confidence">
            <a:extLst>
              <a:ext uri="{FF2B5EF4-FFF2-40B4-BE49-F238E27FC236}">
                <a16:creationId xmlns:a16="http://schemas.microsoft.com/office/drawing/2014/main" id="{64DE6A2A-BE41-5646-B758-E2FD982DF108}"/>
              </a:ext>
            </a:extLst>
          </p:cNvPr>
          <p:cNvPicPr>
            <a:picLocks noGrp="1" noChangeAspect="1"/>
          </p:cNvPicPr>
          <p:nvPr>
            <p:ph sz="quarter" idx="13"/>
          </p:nvPr>
        </p:nvPicPr>
        <p:blipFill rotWithShape="1">
          <a:blip r:embed="rId3" cstate="hqprint">
            <a:extLst>
              <a:ext uri="{28A0092B-C50C-407E-A947-70E740481C1C}">
                <a14:useLocalDpi xmlns:a14="http://schemas.microsoft.com/office/drawing/2010/main"/>
              </a:ext>
            </a:extLst>
          </a:blip>
          <a:srcRect t="-261"/>
          <a:stretch/>
        </p:blipFill>
        <p:spPr>
          <a:xfrm flipH="1">
            <a:off x="168275" y="186267"/>
            <a:ext cx="8810625" cy="6502400"/>
          </a:xfrm>
        </p:spPr>
      </p:pic>
      <p:sp>
        <p:nvSpPr>
          <p:cNvPr id="5" name="Text Placeholder 4">
            <a:extLst>
              <a:ext uri="{FF2B5EF4-FFF2-40B4-BE49-F238E27FC236}">
                <a16:creationId xmlns:a16="http://schemas.microsoft.com/office/drawing/2014/main" id="{285FC9D0-A491-EE4F-827B-1B00691EB747}"/>
              </a:ext>
            </a:extLst>
          </p:cNvPr>
          <p:cNvSpPr>
            <a:spLocks noGrp="1"/>
          </p:cNvSpPr>
          <p:nvPr>
            <p:ph type="body" sz="quarter" idx="15"/>
          </p:nvPr>
        </p:nvSpPr>
        <p:spPr>
          <a:xfrm>
            <a:off x="0" y="938213"/>
            <a:ext cx="6179736" cy="1425575"/>
          </a:xfrm>
        </p:spPr>
        <p:txBody>
          <a:bodyPr/>
          <a:lstStyle/>
          <a:p>
            <a:r>
              <a:rPr lang="en-US" sz="2700" dirty="0"/>
              <a:t>Catalyzing domestic violence prevention innovation</a:t>
            </a:r>
          </a:p>
        </p:txBody>
      </p:sp>
      <p:sp>
        <p:nvSpPr>
          <p:cNvPr id="4" name="Slide Number Placeholder 3"/>
          <p:cNvSpPr>
            <a:spLocks noGrp="1"/>
          </p:cNvSpPr>
          <p:nvPr>
            <p:ph type="sldNum" sz="quarter" idx="4294967295"/>
          </p:nvPr>
        </p:nvSpPr>
        <p:spPr>
          <a:xfrm>
            <a:off x="8788400" y="6388100"/>
            <a:ext cx="355600" cy="153988"/>
          </a:xfrm>
        </p:spPr>
        <p:txBody>
          <a:bodyPr/>
          <a:lstStyle/>
          <a:p>
            <a:fld id="{8B780B47-4B03-D644-B20F-1831E61714FA}" type="slidenum">
              <a:rPr lang="en-US" smtClean="0"/>
              <a:pPr/>
              <a:t>15</a:t>
            </a:fld>
            <a:endParaRPr lang="en-US" dirty="0"/>
          </a:p>
        </p:txBody>
      </p:sp>
    </p:spTree>
    <p:extLst>
      <p:ext uri="{BB962C8B-B14F-4D97-AF65-F5344CB8AC3E}">
        <p14:creationId xmlns:p14="http://schemas.microsoft.com/office/powerpoint/2010/main" val="212210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16</a:t>
            </a:fld>
            <a:endParaRPr lang="en-US" dirty="0"/>
          </a:p>
        </p:txBody>
      </p:sp>
      <p:sp>
        <p:nvSpPr>
          <p:cNvPr id="8" name="Content Placeholder 2">
            <a:extLst>
              <a:ext uri="{FF2B5EF4-FFF2-40B4-BE49-F238E27FC236}">
                <a16:creationId xmlns:a16="http://schemas.microsoft.com/office/drawing/2014/main" id="{A7AFC04D-ED83-B343-88F8-4DEEB466B185}"/>
              </a:ext>
            </a:extLst>
          </p:cNvPr>
          <p:cNvSpPr>
            <a:spLocks noGrp="1"/>
          </p:cNvSpPr>
          <p:nvPr>
            <p:ph idx="1"/>
          </p:nvPr>
        </p:nvSpPr>
        <p:spPr>
          <a:xfrm>
            <a:off x="4114800" y="1535977"/>
            <a:ext cx="4693920" cy="4583502"/>
          </a:xfrm>
        </p:spPr>
        <p:txBody>
          <a:bodyPr>
            <a:noAutofit/>
          </a:bodyPr>
          <a:lstStyle/>
          <a:p>
            <a:pPr marL="0" indent="0">
              <a:buNone/>
            </a:pPr>
            <a:r>
              <a:rPr lang="en-US" sz="1200" b="1" dirty="0"/>
              <a:t>Mission</a:t>
            </a:r>
          </a:p>
          <a:p>
            <a:pPr marL="0" indent="0">
              <a:buNone/>
            </a:pPr>
            <a:r>
              <a:rPr lang="en-US" sz="1200" dirty="0"/>
              <a:t>Anti-Violence Ventures (AVV) intends to break the cycle of violence in the Black community through a series of conversations that engage Black men and boys. </a:t>
            </a:r>
          </a:p>
          <a:p>
            <a:pPr>
              <a:buClr>
                <a:schemeClr val="accent4"/>
              </a:buClr>
            </a:pPr>
            <a:r>
              <a:rPr lang="en-US" sz="1200" dirty="0"/>
              <a:t>Focuses on the intrinsic links between domestic, family and community violence in Black neighborhoods</a:t>
            </a:r>
          </a:p>
          <a:p>
            <a:pPr>
              <a:buClr>
                <a:schemeClr val="accent4"/>
              </a:buClr>
            </a:pPr>
            <a:r>
              <a:rPr lang="en-US" sz="1200" dirty="0"/>
              <a:t>Raises awareness about different forms of violence through storytelling, reflection, and education </a:t>
            </a:r>
          </a:p>
          <a:p>
            <a:pPr>
              <a:buClr>
                <a:schemeClr val="accent4"/>
              </a:buClr>
            </a:pPr>
            <a:r>
              <a:rPr lang="en-US" sz="1200" dirty="0"/>
              <a:t>Supports Black men and boys in engaging in transformative dialogue and action around violence and violence prevention </a:t>
            </a:r>
          </a:p>
          <a:p>
            <a:pPr>
              <a:buClr>
                <a:schemeClr val="accent4"/>
              </a:buClr>
            </a:pPr>
            <a:r>
              <a:rPr lang="en-US" sz="1200" dirty="0"/>
              <a:t>Holds spaces free of judgement to enable men to share their experiences</a:t>
            </a:r>
          </a:p>
          <a:p>
            <a:pPr marL="0" indent="0">
              <a:buNone/>
            </a:pPr>
            <a:endParaRPr lang="en-US" sz="1200" b="1" dirty="0"/>
          </a:p>
          <a:p>
            <a:pPr marL="0" indent="0">
              <a:spcAft>
                <a:spcPts val="0"/>
              </a:spcAft>
              <a:buNone/>
            </a:pPr>
            <a:r>
              <a:rPr lang="en-US" sz="1200" b="1" dirty="0"/>
              <a:t>Team</a:t>
            </a:r>
          </a:p>
          <a:p>
            <a:pPr marL="0" indent="0">
              <a:spcAft>
                <a:spcPts val="0"/>
              </a:spcAft>
              <a:buNone/>
            </a:pPr>
            <a:r>
              <a:rPr lang="en-US" sz="1200" dirty="0"/>
              <a:t>Sonya Young </a:t>
            </a:r>
            <a:r>
              <a:rPr lang="en-US" sz="1200" dirty="0" err="1"/>
              <a:t>Aadam</a:t>
            </a:r>
            <a:r>
              <a:rPr lang="en-US" sz="1200" dirty="0"/>
              <a:t> </a:t>
            </a:r>
          </a:p>
          <a:p>
            <a:pPr marL="0" indent="0">
              <a:spcAft>
                <a:spcPts val="0"/>
              </a:spcAft>
              <a:buNone/>
            </a:pPr>
            <a:r>
              <a:rPr lang="en-US" sz="1200" dirty="0">
                <a:hlinkClick r:id="rId3"/>
              </a:rPr>
              <a:t>http://antiviolenceventures.org/</a:t>
            </a:r>
            <a:r>
              <a:rPr lang="en-US" sz="1200" dirty="0"/>
              <a:t> </a:t>
            </a:r>
          </a:p>
          <a:p>
            <a:pPr marL="0" indent="0">
              <a:spcAft>
                <a:spcPts val="0"/>
              </a:spcAft>
              <a:buNone/>
            </a:pPr>
            <a:r>
              <a:rPr lang="en-US" sz="1200" dirty="0">
                <a:hlinkClick r:id="rId4"/>
              </a:rPr>
              <a:t>Learn More</a:t>
            </a:r>
            <a:endParaRPr lang="en-US" sz="1200" b="1" dirty="0"/>
          </a:p>
        </p:txBody>
      </p:sp>
      <p:pic>
        <p:nvPicPr>
          <p:cNvPr id="16" name="Picture 15" descr="A group of people sitting at a table&#10;&#10;Description automatically generated with medium confidence">
            <a:extLst>
              <a:ext uri="{FF2B5EF4-FFF2-40B4-BE49-F238E27FC236}">
                <a16:creationId xmlns:a16="http://schemas.microsoft.com/office/drawing/2014/main" id="{EF2297A0-223A-E04B-A2C6-6D4CD33970E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18000" contrast="5000"/>
                    </a14:imgEffect>
                  </a14:imgLayer>
                </a14:imgProps>
              </a:ext>
              <a:ext uri="{28A0092B-C50C-407E-A947-70E740481C1C}">
                <a14:useLocalDpi xmlns:a14="http://schemas.microsoft.com/office/drawing/2010/main"/>
              </a:ext>
            </a:extLst>
          </a:blip>
          <a:srcRect/>
          <a:stretch/>
        </p:blipFill>
        <p:spPr>
          <a:xfrm>
            <a:off x="335280" y="1618593"/>
            <a:ext cx="3512564" cy="3924573"/>
          </a:xfrm>
          <a:prstGeom prst="rect">
            <a:avLst/>
          </a:prstGeom>
        </p:spPr>
      </p:pic>
      <p:pic>
        <p:nvPicPr>
          <p:cNvPr id="3" name="Picture 2" descr="A black sign with white text&#10;&#10;Description automatically generated">
            <a:extLst>
              <a:ext uri="{FF2B5EF4-FFF2-40B4-BE49-F238E27FC236}">
                <a16:creationId xmlns:a16="http://schemas.microsoft.com/office/drawing/2014/main" id="{5605EE84-A9DF-7EF6-2E15-DF675271C8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9316" y="316523"/>
            <a:ext cx="2349404" cy="1051358"/>
          </a:xfrm>
          <a:prstGeom prst="rect">
            <a:avLst/>
          </a:prstGeom>
        </p:spPr>
      </p:pic>
    </p:spTree>
    <p:extLst>
      <p:ext uri="{BB962C8B-B14F-4D97-AF65-F5344CB8AC3E}">
        <p14:creationId xmlns:p14="http://schemas.microsoft.com/office/powerpoint/2010/main" val="424558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a:extLst>
              <a:ext uri="{FF2B5EF4-FFF2-40B4-BE49-F238E27FC236}">
                <a16:creationId xmlns:a16="http://schemas.microsoft.com/office/drawing/2014/main" id="{74210CD2-352D-A4B7-E095-DCDA594FC909}"/>
              </a:ext>
            </a:extLst>
          </p:cNvPr>
          <p:cNvPicPr>
            <a:picLocks noChangeAspect="1"/>
          </p:cNvPicPr>
          <p:nvPr/>
        </p:nvPicPr>
        <p:blipFill rotWithShape="1">
          <a:blip r:embed="rId3">
            <a:extLst>
              <a:ext uri="{28A0092B-C50C-407E-A947-70E740481C1C}">
                <a14:useLocalDpi xmlns:a14="http://schemas.microsoft.com/office/drawing/2010/main" val="0"/>
              </a:ext>
            </a:extLst>
          </a:blip>
          <a:srcRect t="38248" b="4733"/>
          <a:stretch/>
        </p:blipFill>
        <p:spPr>
          <a:xfrm>
            <a:off x="-47012" y="1142998"/>
            <a:ext cx="9191012" cy="4978669"/>
          </a:xfrm>
          <a:prstGeom prst="rect">
            <a:avLst/>
          </a:prstGeom>
        </p:spPr>
      </p:pic>
      <p:sp>
        <p:nvSpPr>
          <p:cNvPr id="11" name="Rectangle 10">
            <a:extLst>
              <a:ext uri="{FF2B5EF4-FFF2-40B4-BE49-F238E27FC236}">
                <a16:creationId xmlns:a16="http://schemas.microsoft.com/office/drawing/2014/main" id="{C4AAD012-9D57-5760-27CB-2D44AED8C0F6}"/>
              </a:ext>
            </a:extLst>
          </p:cNvPr>
          <p:cNvSpPr/>
          <p:nvPr/>
        </p:nvSpPr>
        <p:spPr>
          <a:xfrm>
            <a:off x="-69973" y="4985886"/>
            <a:ext cx="9191012" cy="1135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17</a:t>
            </a:fld>
            <a:endParaRPr lang="en-US" dirty="0"/>
          </a:p>
        </p:txBody>
      </p:sp>
      <p:sp>
        <p:nvSpPr>
          <p:cNvPr id="6" name="Title 1">
            <a:extLst>
              <a:ext uri="{FF2B5EF4-FFF2-40B4-BE49-F238E27FC236}">
                <a16:creationId xmlns:a16="http://schemas.microsoft.com/office/drawing/2014/main" id="{A5EDDCBC-3605-5183-690D-3FE9733B21ED}"/>
              </a:ext>
            </a:extLst>
          </p:cNvPr>
          <p:cNvSpPr txBox="1">
            <a:spLocks/>
          </p:cNvSpPr>
          <p:nvPr/>
        </p:nvSpPr>
        <p:spPr>
          <a:xfrm>
            <a:off x="388381" y="4913694"/>
            <a:ext cx="5060804" cy="1280161"/>
          </a:xfrm>
          <a:prstGeom prst="rect">
            <a:avLst/>
          </a:prstGeom>
        </p:spPr>
        <p:txBody>
          <a:bodyPr anchor="ctr">
            <a:normAutofit/>
          </a:bodyPr>
          <a:lstStyle>
            <a:lvl1pPr algn="l" defTabSz="914400" rtl="0" eaLnBrk="1" latinLnBrk="0" hangingPunct="1">
              <a:lnSpc>
                <a:spcPct val="90000"/>
              </a:lnSpc>
              <a:spcBef>
                <a:spcPct val="0"/>
              </a:spcBef>
              <a:buNone/>
              <a:defRPr sz="3000" kern="1200">
                <a:solidFill>
                  <a:schemeClr val="accent1"/>
                </a:solidFill>
                <a:latin typeface="Century Gothic" charset="0"/>
                <a:ea typeface="Century Gothic" charset="0"/>
                <a:cs typeface="Century Gothic" charset="0"/>
              </a:defRPr>
            </a:lvl1pPr>
          </a:lstStyle>
          <a:p>
            <a:pPr algn="r"/>
            <a:r>
              <a:rPr lang="en-US" sz="3600" dirty="0">
                <a:solidFill>
                  <a:srgbClr val="FFFFFF"/>
                </a:solidFill>
                <a:latin typeface="Georgia" panose="02040502050405020303" pitchFamily="18" charset="0"/>
              </a:rPr>
              <a:t>A Prevention Approach</a:t>
            </a:r>
          </a:p>
        </p:txBody>
      </p:sp>
      <p:sp>
        <p:nvSpPr>
          <p:cNvPr id="7" name="Subtitle 2">
            <a:extLst>
              <a:ext uri="{FF2B5EF4-FFF2-40B4-BE49-F238E27FC236}">
                <a16:creationId xmlns:a16="http://schemas.microsoft.com/office/drawing/2014/main" id="{9CA6A8E8-210E-EA94-93FE-53170FE60E49}"/>
              </a:ext>
            </a:extLst>
          </p:cNvPr>
          <p:cNvSpPr txBox="1">
            <a:spLocks/>
          </p:cNvSpPr>
          <p:nvPr/>
        </p:nvSpPr>
        <p:spPr>
          <a:xfrm>
            <a:off x="5849018" y="4913695"/>
            <a:ext cx="3505251" cy="1280160"/>
          </a:xfrm>
          <a:prstGeom prst="rect">
            <a:avLst/>
          </a:prstGeom>
        </p:spPr>
        <p:txBody>
          <a:bodyPr anchor="ctr">
            <a:normAutofit/>
          </a:bodyPr>
          <a:lstStyle>
            <a:lvl1pPr marL="228600" indent="-228600" algn="l" defTabSz="914400" rtl="0" eaLnBrk="1" latinLnBrk="0" hangingPunct="1">
              <a:lnSpc>
                <a:spcPct val="100000"/>
              </a:lnSpc>
              <a:spcBef>
                <a:spcPts val="0"/>
              </a:spcBef>
              <a:spcAft>
                <a:spcPts val="900"/>
              </a:spcAft>
              <a:buClr>
                <a:schemeClr val="accent1"/>
              </a:buClr>
              <a:buFont typeface="Arial" charset="0"/>
              <a:buChar char="•"/>
              <a:defRPr sz="1600" kern="1200">
                <a:solidFill>
                  <a:schemeClr val="tx1"/>
                </a:solidFill>
                <a:latin typeface="Century Gothic" charset="0"/>
                <a:ea typeface="Century Gothic" charset="0"/>
                <a:cs typeface="Century Gothic" charset="0"/>
              </a:defRPr>
            </a:lvl1pPr>
            <a:lvl2pPr marL="0" indent="-228600" algn="l" defTabSz="914400" rtl="0" eaLnBrk="1" latinLnBrk="0" hangingPunct="1">
              <a:lnSpc>
                <a:spcPct val="100000"/>
              </a:lnSpc>
              <a:spcBef>
                <a:spcPts val="0"/>
              </a:spcBef>
              <a:spcAft>
                <a:spcPts val="900"/>
              </a:spcAft>
              <a:buClr>
                <a:schemeClr val="accent1"/>
              </a:buClr>
              <a:buFont typeface="Arial" panose="020B0604020202020204" pitchFamily="34" charset="0"/>
              <a:buChar char="•"/>
              <a:defRPr sz="1600" kern="1200">
                <a:solidFill>
                  <a:schemeClr val="tx1"/>
                </a:solidFill>
                <a:latin typeface="Century Gothic" charset="0"/>
                <a:ea typeface="Century Gothic" charset="0"/>
                <a:cs typeface="Century Gothic" charset="0"/>
              </a:defRPr>
            </a:lvl2pPr>
            <a:lvl3pPr marL="457200" indent="-228600" algn="l" defTabSz="914400" rtl="0" eaLnBrk="1" latinLnBrk="0" hangingPunct="1">
              <a:lnSpc>
                <a:spcPct val="100000"/>
              </a:lnSpc>
              <a:spcBef>
                <a:spcPts val="0"/>
              </a:spcBef>
              <a:spcAft>
                <a:spcPts val="900"/>
              </a:spcAft>
              <a:buClr>
                <a:schemeClr val="accent1"/>
              </a:buClr>
              <a:buSzPct val="50000"/>
              <a:buFont typeface="Courier New" charset="0"/>
              <a:buChar char="o"/>
              <a:defRPr sz="1600" kern="1200">
                <a:solidFill>
                  <a:schemeClr val="tx1"/>
                </a:solidFill>
                <a:latin typeface="Century Gothic" charset="0"/>
                <a:ea typeface="Century Gothic" charset="0"/>
                <a:cs typeface="Century Gothic" charset="0"/>
              </a:defRPr>
            </a:lvl3pPr>
            <a:lvl4pPr marL="685800" indent="-228600" algn="l" defTabSz="914400" rtl="0" eaLnBrk="1" latinLnBrk="0" hangingPunct="1">
              <a:lnSpc>
                <a:spcPct val="100000"/>
              </a:lnSpc>
              <a:spcBef>
                <a:spcPts val="0"/>
              </a:spcBef>
              <a:spcAft>
                <a:spcPts val="900"/>
              </a:spcAft>
              <a:buClr>
                <a:schemeClr val="accent1"/>
              </a:buClr>
              <a:buFont typeface=".AppleSystemUIFont" charset="-120"/>
              <a:buChar char="-"/>
              <a:defRPr sz="16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100000"/>
              </a:lnSpc>
              <a:spcBef>
                <a:spcPts val="500"/>
              </a:spcBef>
              <a:spcAft>
                <a:spcPts val="400"/>
              </a:spcAft>
              <a:buFont typeface="Arial" panose="020B0604020202020204" pitchFamily="34" charset="0"/>
              <a:buChar char="•"/>
              <a:defRPr sz="16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rgbClr val="FFFFFF"/>
                </a:solidFill>
              </a:rPr>
              <a:t>Intersections </a:t>
            </a:r>
            <a:r>
              <a:rPr lang="en-US" sz="1500" dirty="0">
                <a:solidFill>
                  <a:srgbClr val="FFFFFF"/>
                </a:solidFill>
                <a:latin typeface="Adobe Devanagari" panose="02040503050201020203" pitchFamily="18" charset="0"/>
                <a:cs typeface="Adobe Devanagari" panose="02040503050201020203" pitchFamily="18" charset="0"/>
              </a:rPr>
              <a:t>•</a:t>
            </a:r>
            <a:r>
              <a:rPr lang="en-US" sz="1500" dirty="0">
                <a:solidFill>
                  <a:srgbClr val="FFFFFF"/>
                </a:solidFill>
              </a:rPr>
              <a:t> Inclusion</a:t>
            </a:r>
          </a:p>
          <a:p>
            <a:pPr marL="0" indent="0">
              <a:buNone/>
            </a:pPr>
            <a:r>
              <a:rPr lang="en-US" sz="1500" dirty="0">
                <a:solidFill>
                  <a:srgbClr val="FFFFFF"/>
                </a:solidFill>
              </a:rPr>
              <a:t>Incentives </a:t>
            </a:r>
            <a:r>
              <a:rPr lang="en-US" sz="1500" dirty="0">
                <a:solidFill>
                  <a:srgbClr val="FFFFFF"/>
                </a:solidFill>
                <a:latin typeface="Adobe Devanagari" panose="02040503050201020203" pitchFamily="18" charset="0"/>
                <a:cs typeface="Adobe Devanagari" panose="02040503050201020203" pitchFamily="18" charset="0"/>
              </a:rPr>
              <a:t>•</a:t>
            </a:r>
            <a:r>
              <a:rPr lang="en-US" sz="1500" dirty="0">
                <a:solidFill>
                  <a:srgbClr val="FFFFFF"/>
                </a:solidFill>
              </a:rPr>
              <a:t> Intention</a:t>
            </a:r>
          </a:p>
        </p:txBody>
      </p:sp>
      <p:cxnSp>
        <p:nvCxnSpPr>
          <p:cNvPr id="5" name="Straight Connector 4">
            <a:extLst>
              <a:ext uri="{FF2B5EF4-FFF2-40B4-BE49-F238E27FC236}">
                <a16:creationId xmlns:a16="http://schemas.microsoft.com/office/drawing/2014/main" id="{286BC09C-2A49-3763-D5E6-E10E914CBEEF}"/>
              </a:ext>
            </a:extLst>
          </p:cNvPr>
          <p:cNvCxnSpPr>
            <a:cxnSpLocks/>
          </p:cNvCxnSpPr>
          <p:nvPr/>
        </p:nvCxnSpPr>
        <p:spPr>
          <a:xfrm>
            <a:off x="5649839" y="5171665"/>
            <a:ext cx="0" cy="7642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18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26266A7F-06EC-F5D0-A24D-94790775072C}"/>
              </a:ext>
            </a:extLst>
          </p:cNvPr>
          <p:cNvPicPr>
            <a:picLocks noChangeAspect="1"/>
          </p:cNvPicPr>
          <p:nvPr/>
        </p:nvPicPr>
        <p:blipFill rotWithShape="1">
          <a:blip r:embed="rId3">
            <a:extLst>
              <a:ext uri="{28A0092B-C50C-407E-A947-70E740481C1C}">
                <a14:useLocalDpi xmlns:a14="http://schemas.microsoft.com/office/drawing/2010/main" val="0"/>
              </a:ext>
            </a:extLst>
          </a:blip>
          <a:srcRect t="13809" r="2" b="39141"/>
          <a:stretch/>
        </p:blipFill>
        <p:spPr>
          <a:xfrm>
            <a:off x="4534161" y="1616994"/>
            <a:ext cx="4661303" cy="3099920"/>
          </a:xfrm>
          <a:prstGeom prst="rect">
            <a:avLst/>
          </a:prstGeom>
        </p:spPr>
      </p:pic>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18</a:t>
            </a:fld>
            <a:endParaRPr lang="en-US" dirty="0"/>
          </a:p>
        </p:txBody>
      </p:sp>
      <p:sp>
        <p:nvSpPr>
          <p:cNvPr id="8" name="Title 1">
            <a:extLst>
              <a:ext uri="{FF2B5EF4-FFF2-40B4-BE49-F238E27FC236}">
                <a16:creationId xmlns:a16="http://schemas.microsoft.com/office/drawing/2014/main" id="{F928D792-51D0-BAF5-E76F-A49A8CFC0E8A}"/>
              </a:ext>
            </a:extLst>
          </p:cNvPr>
          <p:cNvSpPr txBox="1">
            <a:spLocks/>
          </p:cNvSpPr>
          <p:nvPr/>
        </p:nvSpPr>
        <p:spPr>
          <a:xfrm>
            <a:off x="456286" y="4963649"/>
            <a:ext cx="8395701" cy="70328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3000" kern="1200">
                <a:solidFill>
                  <a:schemeClr val="accent1"/>
                </a:solidFill>
                <a:latin typeface="Century Gothic" charset="0"/>
                <a:ea typeface="Century Gothic" charset="0"/>
                <a:cs typeface="Century Gothic" charset="0"/>
              </a:defRPr>
            </a:lvl1pPr>
          </a:lstStyle>
          <a:p>
            <a:r>
              <a:rPr lang="en-US" sz="2700" b="1" dirty="0">
                <a:solidFill>
                  <a:srgbClr val="7030A0"/>
                </a:solidFill>
                <a:latin typeface="Georgia" panose="02040502050405020303" pitchFamily="18" charset="0"/>
              </a:rPr>
              <a:t>“Two roads diverged in a wood, and (we) took the one less traveled by..."</a:t>
            </a:r>
            <a:br>
              <a:rPr lang="en-US" sz="2900" b="1" dirty="0">
                <a:solidFill>
                  <a:srgbClr val="7030A0"/>
                </a:solidFill>
                <a:latin typeface="Georgia" panose="02040502050405020303" pitchFamily="18" charset="0"/>
              </a:rPr>
            </a:br>
            <a:r>
              <a:rPr lang="en-US" sz="2900" b="1" dirty="0">
                <a:solidFill>
                  <a:srgbClr val="7030A0"/>
                </a:solidFill>
                <a:latin typeface="Georgia" panose="02040502050405020303" pitchFamily="18" charset="0"/>
              </a:rPr>
              <a:t>- </a:t>
            </a:r>
            <a:r>
              <a:rPr lang="en-US" sz="2900" b="1" i="1" dirty="0" err="1">
                <a:solidFill>
                  <a:srgbClr val="7030A0"/>
                </a:solidFill>
                <a:latin typeface="Georgia" panose="02040502050405020303" pitchFamily="18" charset="0"/>
              </a:rPr>
              <a:t>robert</a:t>
            </a:r>
            <a:r>
              <a:rPr lang="en-US" sz="2900" b="1" i="1" dirty="0">
                <a:solidFill>
                  <a:srgbClr val="7030A0"/>
                </a:solidFill>
                <a:latin typeface="Georgia" panose="02040502050405020303" pitchFamily="18" charset="0"/>
              </a:rPr>
              <a:t> frost</a:t>
            </a:r>
          </a:p>
        </p:txBody>
      </p:sp>
      <p:pic>
        <p:nvPicPr>
          <p:cNvPr id="13" name="Picture 12" descr="A close up of text on a black background&#10;&#10;Description automatically generated">
            <a:extLst>
              <a:ext uri="{FF2B5EF4-FFF2-40B4-BE49-F238E27FC236}">
                <a16:creationId xmlns:a16="http://schemas.microsoft.com/office/drawing/2014/main" id="{E6374551-D42C-ADF1-CC8B-76D69FBECEEF}"/>
              </a:ext>
            </a:extLst>
          </p:cNvPr>
          <p:cNvPicPr>
            <a:picLocks noChangeAspect="1"/>
          </p:cNvPicPr>
          <p:nvPr/>
        </p:nvPicPr>
        <p:blipFill rotWithShape="1">
          <a:blip r:embed="rId4"/>
          <a:srcRect t="22824" r="1" b="11307"/>
          <a:stretch/>
        </p:blipFill>
        <p:spPr>
          <a:xfrm>
            <a:off x="308195" y="1577376"/>
            <a:ext cx="4689650" cy="3120244"/>
          </a:xfrm>
          <a:prstGeom prst="rect">
            <a:avLst/>
          </a:prstGeom>
        </p:spPr>
      </p:pic>
      <p:pic>
        <p:nvPicPr>
          <p:cNvPr id="17" name="Picture 16" descr="A black sign with white text&#10;&#10;Description automatically generated">
            <a:extLst>
              <a:ext uri="{FF2B5EF4-FFF2-40B4-BE49-F238E27FC236}">
                <a16:creationId xmlns:a16="http://schemas.microsoft.com/office/drawing/2014/main" id="{3D9FE8FF-5104-204A-F245-EB4D35C83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368911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19</a:t>
            </a:fld>
            <a:endParaRPr lang="en-US" dirty="0"/>
          </a:p>
        </p:txBody>
      </p:sp>
      <p:pic>
        <p:nvPicPr>
          <p:cNvPr id="118" name="Picture 117" descr="Timeline&#10;&#10;Description automatically generated">
            <a:extLst>
              <a:ext uri="{FF2B5EF4-FFF2-40B4-BE49-F238E27FC236}">
                <a16:creationId xmlns:a16="http://schemas.microsoft.com/office/drawing/2014/main" id="{BC65D0ED-0B25-8438-FF3D-3C740108E018}"/>
              </a:ext>
            </a:extLst>
          </p:cNvPr>
          <p:cNvPicPr>
            <a:picLocks noChangeAspect="1"/>
          </p:cNvPicPr>
          <p:nvPr/>
        </p:nvPicPr>
        <p:blipFill rotWithShape="1">
          <a:blip r:embed="rId3"/>
          <a:srcRect l="12522" r="12898"/>
          <a:stretch/>
        </p:blipFill>
        <p:spPr>
          <a:xfrm>
            <a:off x="1233376" y="1297172"/>
            <a:ext cx="6343725" cy="4784651"/>
          </a:xfrm>
          <a:prstGeom prst="rect">
            <a:avLst/>
          </a:prstGeom>
        </p:spPr>
      </p:pic>
      <p:pic>
        <p:nvPicPr>
          <p:cNvPr id="119" name="Picture 118" descr="A black sign with white text&#10;&#10;Description automatically generated">
            <a:extLst>
              <a:ext uri="{FF2B5EF4-FFF2-40B4-BE49-F238E27FC236}">
                <a16:creationId xmlns:a16="http://schemas.microsoft.com/office/drawing/2014/main" id="{2F5167CD-405D-C178-10B4-C6BA14C62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252118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7" y="3661693"/>
            <a:ext cx="7535919" cy="1083320"/>
          </a:xfrm>
        </p:spPr>
        <p:txBody>
          <a:bodyPr>
            <a:noAutofit/>
          </a:bodyPr>
          <a:lstStyle/>
          <a:p>
            <a:pPr>
              <a:lnSpc>
                <a:spcPct val="110000"/>
              </a:lnSpc>
              <a:spcAft>
                <a:spcPts val="600"/>
              </a:spcAft>
            </a:pPr>
            <a:r>
              <a:rPr lang="en-US" sz="2800" dirty="0">
                <a:solidFill>
                  <a:srgbClr val="0095DA"/>
                </a:solidFill>
              </a:rPr>
              <a:t>Seeding Innovations in Prevention from a Human-centered Design Lab for Domestic Violence Prevention, 2018-2021</a:t>
            </a:r>
            <a:endParaRPr lang="en-US" sz="4000" dirty="0">
              <a:solidFill>
                <a:srgbClr val="0095DA"/>
              </a:solidFill>
            </a:endParaRPr>
          </a:p>
        </p:txBody>
      </p:sp>
      <p:sp>
        <p:nvSpPr>
          <p:cNvPr id="3" name="Subtitle 2"/>
          <p:cNvSpPr>
            <a:spLocks noGrp="1"/>
          </p:cNvSpPr>
          <p:nvPr>
            <p:ph type="subTitle" idx="1"/>
          </p:nvPr>
        </p:nvSpPr>
        <p:spPr>
          <a:xfrm>
            <a:off x="278872" y="5251017"/>
            <a:ext cx="7027183" cy="337398"/>
          </a:xfrm>
        </p:spPr>
        <p:txBody>
          <a:bodyPr/>
          <a:lstStyle/>
          <a:p>
            <a:r>
              <a:rPr lang="en-US" dirty="0"/>
              <a:t>June 2021</a:t>
            </a:r>
          </a:p>
        </p:txBody>
      </p:sp>
      <p:pic>
        <p:nvPicPr>
          <p:cNvPr id="6" name="Picture 5">
            <a:extLst>
              <a:ext uri="{FF2B5EF4-FFF2-40B4-BE49-F238E27FC236}">
                <a16:creationId xmlns:a16="http://schemas.microsoft.com/office/drawing/2014/main" id="{CD50712B-6658-C849-923D-11EABF9E653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637" y="1683455"/>
            <a:ext cx="6698259" cy="1589224"/>
          </a:xfrm>
          <a:prstGeom prst="rect">
            <a:avLst/>
          </a:prstGeom>
        </p:spPr>
      </p:pic>
    </p:spTree>
    <p:extLst>
      <p:ext uri="{BB962C8B-B14F-4D97-AF65-F5344CB8AC3E}">
        <p14:creationId xmlns:p14="http://schemas.microsoft.com/office/powerpoint/2010/main" val="11391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20</a:t>
            </a:fld>
            <a:endParaRPr lang="en-US" dirty="0"/>
          </a:p>
        </p:txBody>
      </p:sp>
      <p:pic>
        <p:nvPicPr>
          <p:cNvPr id="6" name="Picture 5">
            <a:extLst>
              <a:ext uri="{FF2B5EF4-FFF2-40B4-BE49-F238E27FC236}">
                <a16:creationId xmlns:a16="http://schemas.microsoft.com/office/drawing/2014/main" id="{906104AF-DE7A-CD02-E651-975DE93679B1}"/>
              </a:ext>
            </a:extLst>
          </p:cNvPr>
          <p:cNvPicPr>
            <a:picLocks noChangeAspect="1"/>
          </p:cNvPicPr>
          <p:nvPr/>
        </p:nvPicPr>
        <p:blipFill>
          <a:blip r:embed="rId3"/>
          <a:stretch>
            <a:fillRect/>
          </a:stretch>
        </p:blipFill>
        <p:spPr>
          <a:xfrm>
            <a:off x="457668" y="1260055"/>
            <a:ext cx="8572032" cy="4821768"/>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D949E54C-668D-2EBD-79AF-A5EDFC35E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2324120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104AF-DE7A-CD02-E651-975DE93679B1}"/>
              </a:ext>
            </a:extLst>
          </p:cNvPr>
          <p:cNvPicPr>
            <a:picLocks noChangeAspect="1"/>
          </p:cNvPicPr>
          <p:nvPr/>
        </p:nvPicPr>
        <p:blipFill>
          <a:blip r:embed="rId3"/>
          <a:srcRect/>
          <a:stretch/>
        </p:blipFill>
        <p:spPr>
          <a:xfrm>
            <a:off x="0" y="938323"/>
            <a:ext cx="9144000" cy="5143500"/>
          </a:xfrm>
          <a:prstGeom prst="rect">
            <a:avLst/>
          </a:prstGeom>
        </p:spPr>
      </p:pic>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21</a:t>
            </a:fld>
            <a:endParaRPr lang="en-US" dirty="0"/>
          </a:p>
        </p:txBody>
      </p:sp>
      <p:pic>
        <p:nvPicPr>
          <p:cNvPr id="3" name="Picture 2" descr="A black sign with white text&#10;&#10;Description automatically generated">
            <a:extLst>
              <a:ext uri="{FF2B5EF4-FFF2-40B4-BE49-F238E27FC236}">
                <a16:creationId xmlns:a16="http://schemas.microsoft.com/office/drawing/2014/main" id="{03380D89-74DA-8CC9-BEC1-D1582176C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174659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22</a:t>
            </a:fld>
            <a:endParaRPr lang="en-US" dirty="0"/>
          </a:p>
        </p:txBody>
      </p:sp>
      <p:pic>
        <p:nvPicPr>
          <p:cNvPr id="3" name="Picture 2">
            <a:extLst>
              <a:ext uri="{FF2B5EF4-FFF2-40B4-BE49-F238E27FC236}">
                <a16:creationId xmlns:a16="http://schemas.microsoft.com/office/drawing/2014/main" id="{7D19A9DA-83C8-684D-A9A1-7A260CCECDF1}"/>
              </a:ext>
            </a:extLst>
          </p:cNvPr>
          <p:cNvPicPr>
            <a:picLocks noChangeAspect="1"/>
          </p:cNvPicPr>
          <p:nvPr/>
        </p:nvPicPr>
        <p:blipFill rotWithShape="1">
          <a:blip r:embed="rId3"/>
          <a:srcRect l="6556" t="8892" r="6557" b="15851"/>
          <a:stretch/>
        </p:blipFill>
        <p:spPr>
          <a:xfrm>
            <a:off x="-1" y="1464732"/>
            <a:ext cx="9144001" cy="4454946"/>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A946F67E-99DB-8022-1880-C7D0B5465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117209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246254"/>
            <a:ext cx="6551567" cy="896745"/>
          </a:xfrm>
        </p:spPr>
        <p:txBody>
          <a:bodyPr>
            <a:normAutofit fontScale="90000"/>
          </a:bodyPr>
          <a:lstStyle/>
          <a:p>
            <a:r>
              <a:rPr lang="en-US" b="1" dirty="0">
                <a:solidFill>
                  <a:schemeClr val="accent4"/>
                </a:solidFill>
              </a:rPr>
              <a:t>Anti-Violence Ventures: </a:t>
            </a:r>
            <a:br>
              <a:rPr lang="en-US" b="1" dirty="0">
                <a:solidFill>
                  <a:schemeClr val="accent4"/>
                </a:solidFill>
              </a:rPr>
            </a:br>
            <a:r>
              <a:rPr lang="en-US" b="1" dirty="0">
                <a:solidFill>
                  <a:schemeClr val="accent4"/>
                </a:solidFill>
              </a:rPr>
              <a:t>Black Men &amp; Boys Take the Lead</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23</a:t>
            </a:fld>
            <a:endParaRPr lang="en-US" dirty="0"/>
          </a:p>
        </p:txBody>
      </p:sp>
      <p:pic>
        <p:nvPicPr>
          <p:cNvPr id="3" name="Picture 2">
            <a:extLst>
              <a:ext uri="{FF2B5EF4-FFF2-40B4-BE49-F238E27FC236}">
                <a16:creationId xmlns:a16="http://schemas.microsoft.com/office/drawing/2014/main" id="{7D19A9DA-83C8-684D-A9A1-7A260CCECDF1}"/>
              </a:ext>
            </a:extLst>
          </p:cNvPr>
          <p:cNvPicPr>
            <a:picLocks noChangeAspect="1"/>
          </p:cNvPicPr>
          <p:nvPr/>
        </p:nvPicPr>
        <p:blipFill rotWithShape="1">
          <a:blip r:embed="rId3"/>
          <a:srcRect t="-69" b="13455"/>
          <a:stretch/>
        </p:blipFill>
        <p:spPr>
          <a:xfrm>
            <a:off x="-1" y="1464732"/>
            <a:ext cx="9144001" cy="4454946"/>
          </a:xfrm>
          <a:prstGeom prst="rect">
            <a:avLst/>
          </a:prstGeom>
        </p:spPr>
      </p:pic>
      <p:pic>
        <p:nvPicPr>
          <p:cNvPr id="6" name="Picture 5" descr="A black sign with white text&#10;&#10;Description automatically generated">
            <a:extLst>
              <a:ext uri="{FF2B5EF4-FFF2-40B4-BE49-F238E27FC236}">
                <a16:creationId xmlns:a16="http://schemas.microsoft.com/office/drawing/2014/main" id="{8BBCCFD3-C1E9-A936-7F7B-0BC455D3C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385" y="277065"/>
            <a:ext cx="1486602" cy="665254"/>
          </a:xfrm>
          <a:prstGeom prst="rect">
            <a:avLst/>
          </a:prstGeom>
        </p:spPr>
      </p:pic>
    </p:spTree>
    <p:extLst>
      <p:ext uri="{BB962C8B-B14F-4D97-AF65-F5344CB8AC3E}">
        <p14:creationId xmlns:p14="http://schemas.microsoft.com/office/powerpoint/2010/main" val="156387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24</a:t>
            </a:fld>
            <a:endParaRPr lang="en-US" dirty="0"/>
          </a:p>
        </p:txBody>
      </p:sp>
      <p:sp>
        <p:nvSpPr>
          <p:cNvPr id="7" name="Content Placeholder 2">
            <a:extLst>
              <a:ext uri="{FF2B5EF4-FFF2-40B4-BE49-F238E27FC236}">
                <a16:creationId xmlns:a16="http://schemas.microsoft.com/office/drawing/2014/main" id="{0866DF32-BE85-B54A-AF53-485F2B5C171B}"/>
              </a:ext>
            </a:extLst>
          </p:cNvPr>
          <p:cNvSpPr txBox="1">
            <a:spLocks/>
          </p:cNvSpPr>
          <p:nvPr/>
        </p:nvSpPr>
        <p:spPr>
          <a:xfrm>
            <a:off x="4114800" y="1524000"/>
            <a:ext cx="4693920" cy="4457700"/>
          </a:xfrm>
          <a:prstGeom prst="rect">
            <a:avLst/>
          </a:prstGeom>
        </p:spPr>
        <p:txBody>
          <a:bodyPr>
            <a:noAutofit/>
          </a:bodyPr>
          <a:lstStyle>
            <a:lvl1pPr marL="228600" indent="-228600" algn="l" defTabSz="914400" rtl="0" eaLnBrk="1" latinLnBrk="0" hangingPunct="1">
              <a:lnSpc>
                <a:spcPct val="100000"/>
              </a:lnSpc>
              <a:spcBef>
                <a:spcPts val="0"/>
              </a:spcBef>
              <a:spcAft>
                <a:spcPts val="900"/>
              </a:spcAft>
              <a:buClr>
                <a:schemeClr val="accent1"/>
              </a:buClr>
              <a:buFont typeface="Arial" charset="0"/>
              <a:buChar char="•"/>
              <a:defRPr sz="1600" kern="1200">
                <a:solidFill>
                  <a:schemeClr val="tx1"/>
                </a:solidFill>
                <a:latin typeface="Century Gothic" charset="0"/>
                <a:ea typeface="Century Gothic" charset="0"/>
                <a:cs typeface="Century Gothic" charset="0"/>
              </a:defRPr>
            </a:lvl1pPr>
            <a:lvl2pPr marL="0" indent="-228600" algn="l" defTabSz="914400" rtl="0" eaLnBrk="1" latinLnBrk="0" hangingPunct="1">
              <a:lnSpc>
                <a:spcPct val="100000"/>
              </a:lnSpc>
              <a:spcBef>
                <a:spcPts val="0"/>
              </a:spcBef>
              <a:spcAft>
                <a:spcPts val="900"/>
              </a:spcAft>
              <a:buClr>
                <a:schemeClr val="accent1"/>
              </a:buClr>
              <a:buFont typeface="Arial" panose="020B0604020202020204" pitchFamily="34" charset="0"/>
              <a:buChar char="•"/>
              <a:defRPr sz="1600" kern="1200">
                <a:solidFill>
                  <a:schemeClr val="tx1"/>
                </a:solidFill>
                <a:latin typeface="Century Gothic" charset="0"/>
                <a:ea typeface="Century Gothic" charset="0"/>
                <a:cs typeface="Century Gothic" charset="0"/>
              </a:defRPr>
            </a:lvl2pPr>
            <a:lvl3pPr marL="457200" indent="-228600" algn="l" defTabSz="914400" rtl="0" eaLnBrk="1" latinLnBrk="0" hangingPunct="1">
              <a:lnSpc>
                <a:spcPct val="100000"/>
              </a:lnSpc>
              <a:spcBef>
                <a:spcPts val="0"/>
              </a:spcBef>
              <a:spcAft>
                <a:spcPts val="900"/>
              </a:spcAft>
              <a:buClr>
                <a:schemeClr val="accent1"/>
              </a:buClr>
              <a:buSzPct val="50000"/>
              <a:buFont typeface="Courier New" charset="0"/>
              <a:buChar char="o"/>
              <a:defRPr sz="1600" kern="1200">
                <a:solidFill>
                  <a:schemeClr val="tx1"/>
                </a:solidFill>
                <a:latin typeface="Century Gothic" charset="0"/>
                <a:ea typeface="Century Gothic" charset="0"/>
                <a:cs typeface="Century Gothic" charset="0"/>
              </a:defRPr>
            </a:lvl3pPr>
            <a:lvl4pPr marL="685800" indent="-228600" algn="l" defTabSz="914400" rtl="0" eaLnBrk="1" latinLnBrk="0" hangingPunct="1">
              <a:lnSpc>
                <a:spcPct val="100000"/>
              </a:lnSpc>
              <a:spcBef>
                <a:spcPts val="0"/>
              </a:spcBef>
              <a:spcAft>
                <a:spcPts val="900"/>
              </a:spcAft>
              <a:buClr>
                <a:schemeClr val="accent1"/>
              </a:buClr>
              <a:buFont typeface=".AppleSystemUIFont" charset="-120"/>
              <a:buChar char="-"/>
              <a:defRPr sz="16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100000"/>
              </a:lnSpc>
              <a:spcBef>
                <a:spcPts val="500"/>
              </a:spcBef>
              <a:spcAft>
                <a:spcPts val="400"/>
              </a:spcAft>
              <a:buFont typeface="Arial" panose="020B0604020202020204" pitchFamily="34" charset="0"/>
              <a:buChar char="•"/>
              <a:defRPr sz="16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sz="1200" b="1" dirty="0"/>
              <a:t>Vision</a:t>
            </a:r>
          </a:p>
          <a:p>
            <a:pPr marL="0" indent="0">
              <a:buNone/>
            </a:pPr>
            <a:r>
              <a:rPr lang="en-US" sz="1200" dirty="0"/>
              <a:t>With deep connections to their own communities, there is a tremendous opportunity to engage community leaders to be part of domestic violence prevention. By engaging Community Influencers from non-traditional sectors, the work of prevention can belong to everyone.</a:t>
            </a:r>
          </a:p>
          <a:p>
            <a:pPr>
              <a:buClr>
                <a:schemeClr val="accent4"/>
              </a:buClr>
            </a:pPr>
            <a:r>
              <a:rPr lang="en-US" sz="1200" dirty="0"/>
              <a:t>Collaborates with artists, faith leaders, activists, organizers to influence social and behavioral norm change within their own communities</a:t>
            </a:r>
          </a:p>
          <a:p>
            <a:pPr>
              <a:buClr>
                <a:schemeClr val="accent4"/>
              </a:buClr>
            </a:pPr>
            <a:r>
              <a:rPr lang="en-US" sz="1200" dirty="0"/>
              <a:t>Provides opportunities for partners to work with advocates to develop the appropriate domestic violence prevention strategy for their organizations, networks, and communities</a:t>
            </a:r>
          </a:p>
          <a:p>
            <a:pPr>
              <a:buClr>
                <a:schemeClr val="accent4"/>
              </a:buClr>
            </a:pPr>
            <a:r>
              <a:rPr lang="en-US" sz="1200" dirty="0"/>
              <a:t>Shifts from the belief that domestic violence prevention is the exclusive responsibility of experts</a:t>
            </a:r>
          </a:p>
          <a:p>
            <a:pPr marL="0" indent="0">
              <a:buFont typeface="Arial" charset="0"/>
              <a:buNone/>
            </a:pPr>
            <a:endParaRPr lang="en-US" sz="1200" b="1" dirty="0"/>
          </a:p>
          <a:p>
            <a:pPr marL="0" indent="0">
              <a:buFont typeface="Arial" charset="0"/>
              <a:buNone/>
            </a:pPr>
            <a:r>
              <a:rPr lang="en-US" sz="1200" b="1" dirty="0"/>
              <a:t>Team</a:t>
            </a:r>
          </a:p>
          <a:p>
            <a:pPr marL="0" indent="0">
              <a:spcAft>
                <a:spcPts val="0"/>
              </a:spcAft>
              <a:buNone/>
            </a:pPr>
            <a:r>
              <a:rPr lang="en-US" sz="1200" dirty="0"/>
              <a:t>Jorge Fernandez, Sandra Henriquez, Sharon Turner</a:t>
            </a:r>
          </a:p>
          <a:p>
            <a:pPr marL="0" indent="0">
              <a:spcAft>
                <a:spcPts val="0"/>
              </a:spcAft>
              <a:buFont typeface="Arial" charset="0"/>
              <a:buNone/>
            </a:pPr>
            <a:r>
              <a:rPr lang="en-US" sz="1200" dirty="0">
                <a:hlinkClick r:id="rId3"/>
              </a:rPr>
              <a:t>Learn More</a:t>
            </a:r>
            <a:endParaRPr lang="en-US" sz="1200" b="1" dirty="0"/>
          </a:p>
        </p:txBody>
      </p:sp>
      <p:pic>
        <p:nvPicPr>
          <p:cNvPr id="8" name="Picture 7">
            <a:extLst>
              <a:ext uri="{FF2B5EF4-FFF2-40B4-BE49-F238E27FC236}">
                <a16:creationId xmlns:a16="http://schemas.microsoft.com/office/drawing/2014/main" id="{B4F30F6B-EB69-D84A-9EE5-F461C90553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08054" y="190500"/>
            <a:ext cx="1100666" cy="1333500"/>
          </a:xfrm>
          <a:prstGeom prst="rect">
            <a:avLst/>
          </a:prstGeom>
        </p:spPr>
      </p:pic>
      <p:pic>
        <p:nvPicPr>
          <p:cNvPr id="5" name="Picture 4">
            <a:extLst>
              <a:ext uri="{FF2B5EF4-FFF2-40B4-BE49-F238E27FC236}">
                <a16:creationId xmlns:a16="http://schemas.microsoft.com/office/drawing/2014/main" id="{F2489D62-6059-9547-B78A-F8523D3E57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873" y="1524000"/>
            <a:ext cx="3322426" cy="4219074"/>
          </a:xfrm>
          <a:prstGeom prst="rect">
            <a:avLst/>
          </a:prstGeom>
        </p:spPr>
      </p:pic>
    </p:spTree>
    <p:extLst>
      <p:ext uri="{BB962C8B-B14F-4D97-AF65-F5344CB8AC3E}">
        <p14:creationId xmlns:p14="http://schemas.microsoft.com/office/powerpoint/2010/main" val="294134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25</a:t>
            </a:fld>
            <a:endParaRPr lang="en-US" dirty="0"/>
          </a:p>
        </p:txBody>
      </p:sp>
      <p:pic>
        <p:nvPicPr>
          <p:cNvPr id="6" name="Picture 5" descr="Text&#10;&#10;Description automatically generated with medium confidence">
            <a:extLst>
              <a:ext uri="{FF2B5EF4-FFF2-40B4-BE49-F238E27FC236}">
                <a16:creationId xmlns:a16="http://schemas.microsoft.com/office/drawing/2014/main" id="{6E65335A-2ED5-0797-886C-B57422938D20}"/>
              </a:ext>
            </a:extLst>
          </p:cNvPr>
          <p:cNvPicPr>
            <a:picLocks noChangeAspect="1"/>
          </p:cNvPicPr>
          <p:nvPr/>
        </p:nvPicPr>
        <p:blipFill>
          <a:blip r:embed="rId3"/>
          <a:stretch>
            <a:fillRect/>
          </a:stretch>
        </p:blipFill>
        <p:spPr>
          <a:xfrm>
            <a:off x="147464" y="980853"/>
            <a:ext cx="8704523" cy="4896294"/>
          </a:xfrm>
          <a:prstGeom prst="rect">
            <a:avLst/>
          </a:prstGeom>
        </p:spPr>
      </p:pic>
    </p:spTree>
    <p:extLst>
      <p:ext uri="{BB962C8B-B14F-4D97-AF65-F5344CB8AC3E}">
        <p14:creationId xmlns:p14="http://schemas.microsoft.com/office/powerpoint/2010/main" val="3189546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26</a:t>
            </a:fld>
            <a:endParaRPr lang="en-US" dirty="0"/>
          </a:p>
        </p:txBody>
      </p:sp>
      <p:pic>
        <p:nvPicPr>
          <p:cNvPr id="8" name="Picture 7">
            <a:extLst>
              <a:ext uri="{FF2B5EF4-FFF2-40B4-BE49-F238E27FC236}">
                <a16:creationId xmlns:a16="http://schemas.microsoft.com/office/drawing/2014/main" id="{B4F30F6B-EB69-D84A-9EE5-F461C90553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94899" y="233964"/>
            <a:ext cx="457087" cy="553779"/>
          </a:xfrm>
          <a:prstGeom prst="rect">
            <a:avLst/>
          </a:prstGeom>
        </p:spPr>
      </p:pic>
      <p:pic>
        <p:nvPicPr>
          <p:cNvPr id="6" name="Picture 5">
            <a:extLst>
              <a:ext uri="{FF2B5EF4-FFF2-40B4-BE49-F238E27FC236}">
                <a16:creationId xmlns:a16="http://schemas.microsoft.com/office/drawing/2014/main" id="{6E65335A-2ED5-0797-886C-B57422938D20}"/>
              </a:ext>
            </a:extLst>
          </p:cNvPr>
          <p:cNvPicPr>
            <a:picLocks noChangeAspect="1"/>
          </p:cNvPicPr>
          <p:nvPr/>
        </p:nvPicPr>
        <p:blipFill>
          <a:blip r:embed="rId4"/>
          <a:srcRect/>
          <a:stretch/>
        </p:blipFill>
        <p:spPr>
          <a:xfrm>
            <a:off x="147464" y="980853"/>
            <a:ext cx="8704522" cy="4896294"/>
          </a:xfrm>
          <a:prstGeom prst="rect">
            <a:avLst/>
          </a:prstGeom>
        </p:spPr>
      </p:pic>
    </p:spTree>
    <p:extLst>
      <p:ext uri="{BB962C8B-B14F-4D97-AF65-F5344CB8AC3E}">
        <p14:creationId xmlns:p14="http://schemas.microsoft.com/office/powerpoint/2010/main" val="13005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27</a:t>
            </a:fld>
            <a:endParaRPr lang="en-US" dirty="0"/>
          </a:p>
        </p:txBody>
      </p:sp>
      <p:pic>
        <p:nvPicPr>
          <p:cNvPr id="6" name="Picture 5">
            <a:extLst>
              <a:ext uri="{FF2B5EF4-FFF2-40B4-BE49-F238E27FC236}">
                <a16:creationId xmlns:a16="http://schemas.microsoft.com/office/drawing/2014/main" id="{6E65335A-2ED5-0797-886C-B57422938D20}"/>
              </a:ext>
            </a:extLst>
          </p:cNvPr>
          <p:cNvPicPr>
            <a:picLocks noChangeAspect="1"/>
          </p:cNvPicPr>
          <p:nvPr/>
        </p:nvPicPr>
        <p:blipFill>
          <a:blip r:embed="rId3"/>
          <a:srcRect/>
          <a:stretch/>
        </p:blipFill>
        <p:spPr>
          <a:xfrm>
            <a:off x="147464" y="980853"/>
            <a:ext cx="8704522" cy="4896293"/>
          </a:xfrm>
          <a:prstGeom prst="rect">
            <a:avLst/>
          </a:prstGeom>
        </p:spPr>
      </p:pic>
      <p:pic>
        <p:nvPicPr>
          <p:cNvPr id="8" name="Picture 7">
            <a:extLst>
              <a:ext uri="{FF2B5EF4-FFF2-40B4-BE49-F238E27FC236}">
                <a16:creationId xmlns:a16="http://schemas.microsoft.com/office/drawing/2014/main" id="{B4F30F6B-EB69-D84A-9EE5-F461C90553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17187" y="246254"/>
            <a:ext cx="457087" cy="553779"/>
          </a:xfrm>
          <a:prstGeom prst="rect">
            <a:avLst/>
          </a:prstGeom>
        </p:spPr>
      </p:pic>
    </p:spTree>
    <p:extLst>
      <p:ext uri="{BB962C8B-B14F-4D97-AF65-F5344CB8AC3E}">
        <p14:creationId xmlns:p14="http://schemas.microsoft.com/office/powerpoint/2010/main" val="160289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28</a:t>
            </a:fld>
            <a:endParaRPr lang="en-US" dirty="0"/>
          </a:p>
        </p:txBody>
      </p:sp>
      <p:pic>
        <p:nvPicPr>
          <p:cNvPr id="6" name="Picture 5">
            <a:extLst>
              <a:ext uri="{FF2B5EF4-FFF2-40B4-BE49-F238E27FC236}">
                <a16:creationId xmlns:a16="http://schemas.microsoft.com/office/drawing/2014/main" id="{6E65335A-2ED5-0797-886C-B57422938D20}"/>
              </a:ext>
            </a:extLst>
          </p:cNvPr>
          <p:cNvPicPr>
            <a:picLocks noChangeAspect="1"/>
          </p:cNvPicPr>
          <p:nvPr/>
        </p:nvPicPr>
        <p:blipFill>
          <a:blip r:embed="rId3"/>
          <a:srcRect/>
          <a:stretch/>
        </p:blipFill>
        <p:spPr>
          <a:xfrm>
            <a:off x="439480" y="980853"/>
            <a:ext cx="8704520" cy="4896293"/>
          </a:xfrm>
          <a:prstGeom prst="rect">
            <a:avLst/>
          </a:prstGeom>
        </p:spPr>
      </p:pic>
    </p:spTree>
    <p:extLst>
      <p:ext uri="{BB962C8B-B14F-4D97-AF65-F5344CB8AC3E}">
        <p14:creationId xmlns:p14="http://schemas.microsoft.com/office/powerpoint/2010/main" val="49974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29</a:t>
            </a:fld>
            <a:endParaRPr lang="en-US" dirty="0"/>
          </a:p>
        </p:txBody>
      </p:sp>
      <p:pic>
        <p:nvPicPr>
          <p:cNvPr id="6" name="Picture 5">
            <a:extLst>
              <a:ext uri="{FF2B5EF4-FFF2-40B4-BE49-F238E27FC236}">
                <a16:creationId xmlns:a16="http://schemas.microsoft.com/office/drawing/2014/main" id="{6E65335A-2ED5-0797-886C-B57422938D20}"/>
              </a:ext>
            </a:extLst>
          </p:cNvPr>
          <p:cNvPicPr>
            <a:picLocks noChangeAspect="1"/>
          </p:cNvPicPr>
          <p:nvPr/>
        </p:nvPicPr>
        <p:blipFill>
          <a:blip r:embed="rId3"/>
          <a:srcRect/>
          <a:stretch/>
        </p:blipFill>
        <p:spPr>
          <a:xfrm>
            <a:off x="214025" y="980854"/>
            <a:ext cx="8704520" cy="4896292"/>
          </a:xfrm>
          <a:prstGeom prst="rect">
            <a:avLst/>
          </a:prstGeom>
        </p:spPr>
      </p:pic>
    </p:spTree>
    <p:extLst>
      <p:ext uri="{BB962C8B-B14F-4D97-AF65-F5344CB8AC3E}">
        <p14:creationId xmlns:p14="http://schemas.microsoft.com/office/powerpoint/2010/main" val="368735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7DBC81-B093-9C4B-B49D-3C35958535A9}"/>
              </a:ext>
            </a:extLst>
          </p:cNvPr>
          <p:cNvSpPr>
            <a:spLocks noGrp="1"/>
          </p:cNvSpPr>
          <p:nvPr>
            <p:ph type="body" sz="quarter" idx="13"/>
          </p:nvPr>
        </p:nvSpPr>
        <p:spPr>
          <a:xfrm>
            <a:off x="415636" y="1405196"/>
            <a:ext cx="8312727" cy="763588"/>
          </a:xfrm>
        </p:spPr>
        <p:txBody>
          <a:bodyPr>
            <a:noAutofit/>
          </a:bodyPr>
          <a:lstStyle/>
          <a:p>
            <a:pPr>
              <a:lnSpc>
                <a:spcPct val="150000"/>
              </a:lnSpc>
            </a:pPr>
            <a:r>
              <a:rPr lang="en-US" b="1" dirty="0"/>
              <a:t>Overview </a:t>
            </a:r>
            <a:endParaRPr lang="en-US" dirty="0"/>
          </a:p>
        </p:txBody>
      </p:sp>
      <p:sp>
        <p:nvSpPr>
          <p:cNvPr id="4" name="Slide Number Placeholder 3">
            <a:extLst>
              <a:ext uri="{FF2B5EF4-FFF2-40B4-BE49-F238E27FC236}">
                <a16:creationId xmlns:a16="http://schemas.microsoft.com/office/drawing/2014/main" id="{F37FBC17-1F33-254B-BFF2-F7FDC54FDADC}"/>
              </a:ext>
            </a:extLst>
          </p:cNvPr>
          <p:cNvSpPr>
            <a:spLocks noGrp="1"/>
          </p:cNvSpPr>
          <p:nvPr>
            <p:ph type="sldNum" sz="quarter" idx="4294967295"/>
          </p:nvPr>
        </p:nvSpPr>
        <p:spPr>
          <a:xfrm>
            <a:off x="8788400" y="6388100"/>
            <a:ext cx="355600" cy="153988"/>
          </a:xfrm>
        </p:spPr>
        <p:txBody>
          <a:bodyPr/>
          <a:lstStyle/>
          <a:p>
            <a:fld id="{8B780B47-4B03-D644-B20F-1831E61714FA}" type="slidenum">
              <a:rPr lang="en-US" smtClean="0"/>
              <a:pPr/>
              <a:t>3</a:t>
            </a:fld>
            <a:endParaRPr lang="en-US" dirty="0"/>
          </a:p>
        </p:txBody>
      </p:sp>
      <p:sp>
        <p:nvSpPr>
          <p:cNvPr id="14" name="TextBox 13">
            <a:extLst>
              <a:ext uri="{FF2B5EF4-FFF2-40B4-BE49-F238E27FC236}">
                <a16:creationId xmlns:a16="http://schemas.microsoft.com/office/drawing/2014/main" id="{93C302CD-8D36-E342-9DC9-07446AD76551}"/>
              </a:ext>
            </a:extLst>
          </p:cNvPr>
          <p:cNvSpPr txBox="1"/>
          <p:nvPr/>
        </p:nvSpPr>
        <p:spPr>
          <a:xfrm>
            <a:off x="504113" y="4168799"/>
            <a:ext cx="1655859" cy="66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600" kern="1200" dirty="0">
                <a:solidFill>
                  <a:schemeClr val="bg1"/>
                </a:solidFill>
              </a:rPr>
              <a:t>The Reimagine Lab Vision</a:t>
            </a:r>
          </a:p>
        </p:txBody>
      </p:sp>
      <p:sp>
        <p:nvSpPr>
          <p:cNvPr id="15" name="TextBox 14">
            <a:extLst>
              <a:ext uri="{FF2B5EF4-FFF2-40B4-BE49-F238E27FC236}">
                <a16:creationId xmlns:a16="http://schemas.microsoft.com/office/drawing/2014/main" id="{FEFCBD70-E489-5041-B348-EEFB1A4B0F7A}"/>
              </a:ext>
            </a:extLst>
          </p:cNvPr>
          <p:cNvSpPr txBox="1"/>
          <p:nvPr/>
        </p:nvSpPr>
        <p:spPr>
          <a:xfrm>
            <a:off x="2664085" y="4168799"/>
            <a:ext cx="1655859" cy="66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600" kern="1200" dirty="0">
                <a:solidFill>
                  <a:schemeClr val="bg1"/>
                </a:solidFill>
              </a:rPr>
              <a:t>Reimagine Lab Origin Story</a:t>
            </a:r>
          </a:p>
        </p:txBody>
      </p:sp>
      <p:sp>
        <p:nvSpPr>
          <p:cNvPr id="23" name="TextBox 22">
            <a:extLst>
              <a:ext uri="{FF2B5EF4-FFF2-40B4-BE49-F238E27FC236}">
                <a16:creationId xmlns:a16="http://schemas.microsoft.com/office/drawing/2014/main" id="{0CCAD71D-87A5-9B47-B9B7-B2C8188C07C4}"/>
              </a:ext>
            </a:extLst>
          </p:cNvPr>
          <p:cNvSpPr txBox="1"/>
          <p:nvPr/>
        </p:nvSpPr>
        <p:spPr>
          <a:xfrm>
            <a:off x="4824057" y="4168799"/>
            <a:ext cx="1655859" cy="66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600" kern="1200" dirty="0">
                <a:solidFill>
                  <a:schemeClr val="bg1"/>
                </a:solidFill>
              </a:rPr>
              <a:t>Growing Capacity for Innovations</a:t>
            </a:r>
          </a:p>
        </p:txBody>
      </p:sp>
      <p:sp>
        <p:nvSpPr>
          <p:cNvPr id="24" name="TextBox 23">
            <a:extLst>
              <a:ext uri="{FF2B5EF4-FFF2-40B4-BE49-F238E27FC236}">
                <a16:creationId xmlns:a16="http://schemas.microsoft.com/office/drawing/2014/main" id="{A764FD59-0756-904C-91E4-C2EE97E2B203}"/>
              </a:ext>
            </a:extLst>
          </p:cNvPr>
          <p:cNvSpPr txBox="1"/>
          <p:nvPr/>
        </p:nvSpPr>
        <p:spPr>
          <a:xfrm>
            <a:off x="6984029" y="4168799"/>
            <a:ext cx="1655859" cy="66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600" kern="1200" dirty="0">
                <a:solidFill>
                  <a:schemeClr val="bg1"/>
                </a:solidFill>
              </a:rPr>
              <a:t>Outcomes</a:t>
            </a:r>
          </a:p>
        </p:txBody>
      </p:sp>
      <p:pic>
        <p:nvPicPr>
          <p:cNvPr id="25" name="Picture 24" descr="Shape&#10;&#10;Description automatically generated with low confidence">
            <a:extLst>
              <a:ext uri="{FF2B5EF4-FFF2-40B4-BE49-F238E27FC236}">
                <a16:creationId xmlns:a16="http://schemas.microsoft.com/office/drawing/2014/main" id="{B1BDB884-3B69-3B40-92F3-3C723D148E3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15402"/>
          <a:stretch/>
        </p:blipFill>
        <p:spPr>
          <a:xfrm>
            <a:off x="585092" y="2668721"/>
            <a:ext cx="1493901" cy="1263806"/>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91E24555-1E90-DC4F-811A-D6AB36055BDA}"/>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brightnessContrast bright="100000" contrast="100000"/>
                    </a14:imgEffect>
                  </a14:imgLayer>
                </a14:imgProps>
              </a:ext>
            </a:extLst>
          </a:blip>
          <a:srcRect b="15556"/>
          <a:stretch/>
        </p:blipFill>
        <p:spPr>
          <a:xfrm>
            <a:off x="3097654" y="3069268"/>
            <a:ext cx="788831" cy="666125"/>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1331A705-CEB2-BF47-8820-E0B7D5F35E3F}"/>
              </a:ext>
            </a:extLst>
          </p:cNvPr>
          <p:cNvPicPr>
            <a:picLocks noChangeAspect="1"/>
          </p:cNvPicPr>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b="17172"/>
          <a:stretch/>
        </p:blipFill>
        <p:spPr>
          <a:xfrm>
            <a:off x="5226460" y="3033208"/>
            <a:ext cx="804224" cy="666125"/>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35729656-675D-C844-87A9-39544683B286}"/>
              </a:ext>
            </a:extLst>
          </p:cNvPr>
          <p:cNvPicPr>
            <a:picLocks noChangeAspect="1"/>
          </p:cNvPicPr>
          <p:nvPr/>
        </p:nvPicPr>
        <p:blipFill rotWithShape="1">
          <a:blip r:embed="rId9">
            <a:alphaModFix/>
            <a:extLst>
              <a:ext uri="{BEBA8EAE-BF5A-486C-A8C5-ECC9F3942E4B}">
                <a14:imgProps xmlns:a14="http://schemas.microsoft.com/office/drawing/2010/main">
                  <a14:imgLayer r:embed="rId10">
                    <a14:imgEffect>
                      <a14:brightnessContrast bright="100000"/>
                    </a14:imgEffect>
                  </a14:imgLayer>
                </a14:imgProps>
              </a:ext>
            </a:extLst>
          </a:blip>
          <a:srcRect b="13670"/>
          <a:stretch/>
        </p:blipFill>
        <p:spPr>
          <a:xfrm>
            <a:off x="7321119" y="2885386"/>
            <a:ext cx="981679" cy="847484"/>
          </a:xfrm>
          <a:prstGeom prst="rect">
            <a:avLst/>
          </a:prstGeom>
        </p:spPr>
      </p:pic>
    </p:spTree>
    <p:extLst>
      <p:ext uri="{BB962C8B-B14F-4D97-AF65-F5344CB8AC3E}">
        <p14:creationId xmlns:p14="http://schemas.microsoft.com/office/powerpoint/2010/main" val="65969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Influencers4Justice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30</a:t>
            </a:fld>
            <a:endParaRPr lang="en-US" dirty="0"/>
          </a:p>
        </p:txBody>
      </p:sp>
      <p:pic>
        <p:nvPicPr>
          <p:cNvPr id="6" name="Picture 5">
            <a:extLst>
              <a:ext uri="{FF2B5EF4-FFF2-40B4-BE49-F238E27FC236}">
                <a16:creationId xmlns:a16="http://schemas.microsoft.com/office/drawing/2014/main" id="{6E65335A-2ED5-0797-886C-B57422938D20}"/>
              </a:ext>
            </a:extLst>
          </p:cNvPr>
          <p:cNvPicPr>
            <a:picLocks noChangeAspect="1"/>
          </p:cNvPicPr>
          <p:nvPr/>
        </p:nvPicPr>
        <p:blipFill rotWithShape="1">
          <a:blip r:embed="rId3"/>
          <a:srcRect t="11016"/>
          <a:stretch/>
        </p:blipFill>
        <p:spPr>
          <a:xfrm>
            <a:off x="104720" y="1132004"/>
            <a:ext cx="8934560" cy="4472075"/>
          </a:xfrm>
          <a:prstGeom prst="rect">
            <a:avLst/>
          </a:prstGeom>
        </p:spPr>
      </p:pic>
    </p:spTree>
    <p:extLst>
      <p:ext uri="{BB962C8B-B14F-4D97-AF65-F5344CB8AC3E}">
        <p14:creationId xmlns:p14="http://schemas.microsoft.com/office/powerpoint/2010/main" val="22767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chemeClr val="accent4"/>
                </a:solidFill>
                <a:effectLst/>
                <a:latin typeface="+mj-lt"/>
              </a:rPr>
              <a:t>STEEP Human-Centered Design Tool</a:t>
            </a:r>
            <a:endParaRPr lang="en-US" b="1" dirty="0">
              <a:solidFill>
                <a:schemeClr val="accent4"/>
              </a:solidFill>
              <a:latin typeface="+mj-lt"/>
            </a:endParaRPr>
          </a:p>
        </p:txBody>
      </p:sp>
      <p:sp>
        <p:nvSpPr>
          <p:cNvPr id="4" name="Slide Number Placeholder 3"/>
          <p:cNvSpPr>
            <a:spLocks noGrp="1"/>
          </p:cNvSpPr>
          <p:nvPr>
            <p:ph type="sldNum" sz="quarter" idx="12"/>
          </p:nvPr>
        </p:nvSpPr>
        <p:spPr/>
        <p:txBody>
          <a:bodyPr/>
          <a:lstStyle/>
          <a:p>
            <a:fld id="{8B780B47-4B03-D644-B20F-1831E61714FA}" type="slidenum">
              <a:rPr lang="en-US" smtClean="0"/>
              <a:pPr/>
              <a:t>31</a:t>
            </a:fld>
            <a:endParaRPr lang="en-US" dirty="0"/>
          </a:p>
        </p:txBody>
      </p:sp>
      <p:sp>
        <p:nvSpPr>
          <p:cNvPr id="9" name="Rectangle 8">
            <a:extLst>
              <a:ext uri="{FF2B5EF4-FFF2-40B4-BE49-F238E27FC236}">
                <a16:creationId xmlns:a16="http://schemas.microsoft.com/office/drawing/2014/main" id="{F3EFBB82-F81E-3DEA-0CE1-58BBD7CDFDBC}"/>
              </a:ext>
            </a:extLst>
          </p:cNvPr>
          <p:cNvSpPr/>
          <p:nvPr/>
        </p:nvSpPr>
        <p:spPr>
          <a:xfrm>
            <a:off x="868483" y="1524000"/>
            <a:ext cx="7206508" cy="3854979"/>
          </a:xfrm>
          <a:prstGeom prst="rect">
            <a:avLst/>
          </a:prstGeom>
          <a:solidFill>
            <a:srgbClr val="E7D2E7"/>
          </a:solidFill>
          <a:ln w="152400">
            <a:solidFill>
              <a:srgbClr val="49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F0FF3EC-9D83-7D6E-F55E-4E725E26DADD}"/>
              </a:ext>
            </a:extLst>
          </p:cNvPr>
          <p:cNvSpPr txBox="1">
            <a:spLocks/>
          </p:cNvSpPr>
          <p:nvPr/>
        </p:nvSpPr>
        <p:spPr>
          <a:xfrm>
            <a:off x="1069009" y="1754485"/>
            <a:ext cx="6607698" cy="3624494"/>
          </a:xfrm>
          <a:prstGeom prst="rect">
            <a:avLst/>
          </a:prstGeom>
        </p:spPr>
        <p:txBody>
          <a:bodyPr anchor="ctr">
            <a:normAutofit fontScale="97500"/>
          </a:bodyPr>
          <a:lstStyle>
            <a:lvl1pPr algn="l" defTabSz="914400" rtl="0" eaLnBrk="1" latinLnBrk="0" hangingPunct="1">
              <a:lnSpc>
                <a:spcPct val="90000"/>
              </a:lnSpc>
              <a:spcBef>
                <a:spcPct val="0"/>
              </a:spcBef>
              <a:buNone/>
              <a:defRPr sz="3000" kern="1200">
                <a:solidFill>
                  <a:schemeClr val="accent1"/>
                </a:solidFill>
                <a:latin typeface="Century Gothic" charset="0"/>
                <a:ea typeface="Century Gothic" charset="0"/>
                <a:cs typeface="Century Gothic" charset="0"/>
              </a:defRPr>
            </a:lvl1pPr>
          </a:lstStyle>
          <a:p>
            <a:pPr algn="ctr">
              <a:spcBef>
                <a:spcPts val="0"/>
              </a:spcBef>
            </a:pPr>
            <a:r>
              <a:rPr lang="en-US" sz="4500" b="1" dirty="0">
                <a:solidFill>
                  <a:srgbClr val="491852"/>
                </a:solidFill>
                <a:latin typeface="Arial" panose="020B0604020202020204" pitchFamily="34" charset="0"/>
              </a:rPr>
              <a:t>STEEP</a:t>
            </a:r>
            <a:r>
              <a:rPr lang="en-US" sz="3700" b="1" dirty="0">
                <a:solidFill>
                  <a:srgbClr val="491852"/>
                </a:solidFill>
                <a:latin typeface="Arial" panose="020B0604020202020204" pitchFamily="34" charset="0"/>
              </a:rPr>
              <a:t> </a:t>
            </a:r>
          </a:p>
          <a:p>
            <a:pPr algn="ctr">
              <a:spcBef>
                <a:spcPts val="0"/>
              </a:spcBef>
            </a:pPr>
            <a:r>
              <a:rPr lang="en-US" sz="3700" dirty="0">
                <a:solidFill>
                  <a:srgbClr val="491852"/>
                </a:solidFill>
                <a:latin typeface="Arial" panose="020B0604020202020204" pitchFamily="34" charset="0"/>
              </a:rPr>
              <a:t>Human-Centered </a:t>
            </a:r>
          </a:p>
          <a:p>
            <a:pPr algn="ctr">
              <a:spcBef>
                <a:spcPts val="0"/>
              </a:spcBef>
            </a:pPr>
            <a:r>
              <a:rPr lang="en-US" sz="3700" dirty="0">
                <a:solidFill>
                  <a:srgbClr val="491852"/>
                </a:solidFill>
                <a:latin typeface="Arial" panose="020B0604020202020204" pitchFamily="34" charset="0"/>
              </a:rPr>
              <a:t>Design Tool</a:t>
            </a:r>
            <a:br>
              <a:rPr lang="en-US" sz="1000" dirty="0">
                <a:solidFill>
                  <a:srgbClr val="222222"/>
                </a:solidFill>
                <a:latin typeface="Arial" panose="020B0604020202020204" pitchFamily="34" charset="0"/>
              </a:rPr>
            </a:br>
            <a:br>
              <a:rPr lang="en-US" sz="1000" dirty="0"/>
            </a:br>
            <a:endParaRPr lang="en-US" sz="3200" dirty="0">
              <a:solidFill>
                <a:schemeClr val="tx1">
                  <a:lumMod val="65000"/>
                  <a:lumOff val="35000"/>
                </a:schemeClr>
              </a:solidFill>
            </a:endParaRPr>
          </a:p>
        </p:txBody>
      </p:sp>
    </p:spTree>
    <p:extLst>
      <p:ext uri="{BB962C8B-B14F-4D97-AF65-F5344CB8AC3E}">
        <p14:creationId xmlns:p14="http://schemas.microsoft.com/office/powerpoint/2010/main" val="301824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chemeClr val="accent4"/>
                </a:solidFill>
                <a:effectLst/>
                <a:latin typeface="+mj-lt"/>
              </a:rPr>
              <a:t>STEEP Human-Centered Design Tool</a:t>
            </a:r>
            <a:endParaRPr lang="en-US" b="1" dirty="0">
              <a:solidFill>
                <a:schemeClr val="accent4"/>
              </a:solidFill>
              <a:latin typeface="+mj-lt"/>
            </a:endParaRPr>
          </a:p>
        </p:txBody>
      </p:sp>
      <p:sp>
        <p:nvSpPr>
          <p:cNvPr id="4" name="Slide Number Placeholder 3"/>
          <p:cNvSpPr>
            <a:spLocks noGrp="1"/>
          </p:cNvSpPr>
          <p:nvPr>
            <p:ph type="sldNum" sz="quarter" idx="12"/>
          </p:nvPr>
        </p:nvSpPr>
        <p:spPr/>
        <p:txBody>
          <a:bodyPr/>
          <a:lstStyle/>
          <a:p>
            <a:fld id="{8B780B47-4B03-D644-B20F-1831E61714FA}" type="slidenum">
              <a:rPr lang="en-US" smtClean="0"/>
              <a:pPr/>
              <a:t>32</a:t>
            </a:fld>
            <a:endParaRPr lang="en-US" dirty="0"/>
          </a:p>
        </p:txBody>
      </p:sp>
      <p:pic>
        <p:nvPicPr>
          <p:cNvPr id="6" name="Picture 5" descr="Text&#10;&#10;Description automatically generated">
            <a:extLst>
              <a:ext uri="{FF2B5EF4-FFF2-40B4-BE49-F238E27FC236}">
                <a16:creationId xmlns:a16="http://schemas.microsoft.com/office/drawing/2014/main" id="{AE4A7E3B-3B2E-D86D-52C0-342299D71284}"/>
              </a:ext>
            </a:extLst>
          </p:cNvPr>
          <p:cNvPicPr>
            <a:picLocks noChangeAspect="1"/>
          </p:cNvPicPr>
          <p:nvPr/>
        </p:nvPicPr>
        <p:blipFill>
          <a:blip r:embed="rId3"/>
          <a:stretch>
            <a:fillRect/>
          </a:stretch>
        </p:blipFill>
        <p:spPr>
          <a:xfrm>
            <a:off x="680085" y="1413132"/>
            <a:ext cx="7772400" cy="4371975"/>
          </a:xfrm>
          <a:prstGeom prst="rect">
            <a:avLst/>
          </a:prstGeom>
        </p:spPr>
      </p:pic>
    </p:spTree>
    <p:extLst>
      <p:ext uri="{BB962C8B-B14F-4D97-AF65-F5344CB8AC3E}">
        <p14:creationId xmlns:p14="http://schemas.microsoft.com/office/powerpoint/2010/main" val="164387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chemeClr val="accent4"/>
                </a:solidFill>
                <a:effectLst/>
                <a:latin typeface="+mj-lt"/>
              </a:rPr>
              <a:t>STEEP Human-Centered Design Tool</a:t>
            </a:r>
            <a:endParaRPr lang="en-US" b="1" dirty="0">
              <a:solidFill>
                <a:schemeClr val="accent4"/>
              </a:solidFill>
              <a:latin typeface="+mj-lt"/>
            </a:endParaRPr>
          </a:p>
        </p:txBody>
      </p:sp>
      <p:sp>
        <p:nvSpPr>
          <p:cNvPr id="4" name="Slide Number Placeholder 3"/>
          <p:cNvSpPr>
            <a:spLocks noGrp="1"/>
          </p:cNvSpPr>
          <p:nvPr>
            <p:ph type="sldNum" sz="quarter" idx="12"/>
          </p:nvPr>
        </p:nvSpPr>
        <p:spPr/>
        <p:txBody>
          <a:bodyPr/>
          <a:lstStyle/>
          <a:p>
            <a:fld id="{8B780B47-4B03-D644-B20F-1831E61714FA}" type="slidenum">
              <a:rPr lang="en-US" smtClean="0"/>
              <a:pPr/>
              <a:t>33</a:t>
            </a:fld>
            <a:endParaRPr lang="en-US" dirty="0"/>
          </a:p>
        </p:txBody>
      </p:sp>
      <p:sp>
        <p:nvSpPr>
          <p:cNvPr id="5" name="Rectangle: Rounded Corners 4">
            <a:extLst>
              <a:ext uri="{FF2B5EF4-FFF2-40B4-BE49-F238E27FC236}">
                <a16:creationId xmlns:a16="http://schemas.microsoft.com/office/drawing/2014/main" id="{AB117260-7B86-4836-8D85-7BCD1C8F2D47}"/>
              </a:ext>
            </a:extLst>
          </p:cNvPr>
          <p:cNvSpPr/>
          <p:nvPr/>
        </p:nvSpPr>
        <p:spPr>
          <a:xfrm>
            <a:off x="411480" y="1813078"/>
            <a:ext cx="1604772" cy="3988784"/>
          </a:xfrm>
          <a:prstGeom prst="roundRect">
            <a:avLst/>
          </a:prstGeom>
          <a:solidFill>
            <a:srgbClr val="E7D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9E5494EC-2EC0-4184-A766-F946A4B2E7B3}"/>
              </a:ext>
            </a:extLst>
          </p:cNvPr>
          <p:cNvSpPr/>
          <p:nvPr/>
        </p:nvSpPr>
        <p:spPr>
          <a:xfrm>
            <a:off x="2059686" y="1813078"/>
            <a:ext cx="1604772" cy="3988784"/>
          </a:xfrm>
          <a:prstGeom prst="roundRect">
            <a:avLst/>
          </a:prstGeom>
          <a:solidFill>
            <a:srgbClr val="E7D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Rounded Corners 7">
            <a:extLst>
              <a:ext uri="{FF2B5EF4-FFF2-40B4-BE49-F238E27FC236}">
                <a16:creationId xmlns:a16="http://schemas.microsoft.com/office/drawing/2014/main" id="{DEF290B3-C814-41E3-906E-91C4F1AEAD04}"/>
              </a:ext>
            </a:extLst>
          </p:cNvPr>
          <p:cNvSpPr/>
          <p:nvPr/>
        </p:nvSpPr>
        <p:spPr>
          <a:xfrm>
            <a:off x="3739896" y="1813078"/>
            <a:ext cx="1604772" cy="3988784"/>
          </a:xfrm>
          <a:prstGeom prst="roundRect">
            <a:avLst/>
          </a:prstGeom>
          <a:solidFill>
            <a:srgbClr val="E7D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Rounded Corners 8">
            <a:extLst>
              <a:ext uri="{FF2B5EF4-FFF2-40B4-BE49-F238E27FC236}">
                <a16:creationId xmlns:a16="http://schemas.microsoft.com/office/drawing/2014/main" id="{B48748AE-9D12-42CC-A2DC-215CD0CA1AF2}"/>
              </a:ext>
            </a:extLst>
          </p:cNvPr>
          <p:cNvSpPr/>
          <p:nvPr/>
        </p:nvSpPr>
        <p:spPr>
          <a:xfrm>
            <a:off x="5404104" y="1813083"/>
            <a:ext cx="1604772" cy="3988784"/>
          </a:xfrm>
          <a:prstGeom prst="roundRect">
            <a:avLst/>
          </a:prstGeom>
          <a:solidFill>
            <a:srgbClr val="E7D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9642096D-76F2-4AF2-9CCA-8A5A41DAD8DD}"/>
              </a:ext>
            </a:extLst>
          </p:cNvPr>
          <p:cNvSpPr/>
          <p:nvPr/>
        </p:nvSpPr>
        <p:spPr>
          <a:xfrm>
            <a:off x="7068312" y="1813082"/>
            <a:ext cx="1604772" cy="3988784"/>
          </a:xfrm>
          <a:prstGeom prst="roundRect">
            <a:avLst/>
          </a:prstGeom>
          <a:solidFill>
            <a:srgbClr val="E7D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EE038F13-CA8E-4203-BAB8-917A9583E8CA}"/>
              </a:ext>
            </a:extLst>
          </p:cNvPr>
          <p:cNvSpPr txBox="1">
            <a:spLocks/>
          </p:cNvSpPr>
          <p:nvPr/>
        </p:nvSpPr>
        <p:spPr>
          <a:xfrm>
            <a:off x="411480" y="1083652"/>
            <a:ext cx="8261604" cy="562832"/>
          </a:xfrm>
          <a:prstGeom prst="rect">
            <a:avLst/>
          </a:prstGeom>
        </p:spPr>
        <p:txBody>
          <a:bodyPr anchor="t">
            <a:normAutofit fontScale="82500" lnSpcReduction="20000"/>
          </a:bodyPr>
          <a:lstStyle>
            <a:lvl1pPr algn="l" defTabSz="914400" rtl="0" eaLnBrk="1" latinLnBrk="0" hangingPunct="1">
              <a:lnSpc>
                <a:spcPct val="90000"/>
              </a:lnSpc>
              <a:spcBef>
                <a:spcPct val="0"/>
              </a:spcBef>
              <a:buNone/>
              <a:defRPr sz="3000" kern="1200">
                <a:solidFill>
                  <a:schemeClr val="accent1"/>
                </a:solidFill>
                <a:latin typeface="Century Gothic" charset="0"/>
                <a:ea typeface="Century Gothic" charset="0"/>
                <a:cs typeface="Century Gothic" charset="0"/>
              </a:defRPr>
            </a:lvl1pPr>
          </a:lstStyle>
          <a:p>
            <a:pPr algn="ctr">
              <a:spcBef>
                <a:spcPts val="0"/>
              </a:spcBef>
            </a:pPr>
            <a:r>
              <a:rPr lang="en-US" sz="3300" b="1" dirty="0">
                <a:solidFill>
                  <a:schemeClr val="bg1">
                    <a:lumMod val="85000"/>
                  </a:schemeClr>
                </a:solidFill>
                <a:latin typeface="Arial" panose="020B0604020202020204" pitchFamily="34" charset="0"/>
              </a:rPr>
              <a:t>STEEP Human-Centered Design Tool</a:t>
            </a:r>
            <a:br>
              <a:rPr lang="en-US" sz="3300" b="1" dirty="0">
                <a:solidFill>
                  <a:schemeClr val="bg1">
                    <a:lumMod val="85000"/>
                  </a:schemeClr>
                </a:solidFill>
                <a:latin typeface="Arial" panose="020B0604020202020204" pitchFamily="34" charset="0"/>
              </a:rPr>
            </a:br>
            <a:r>
              <a:rPr lang="en-US" sz="1650" dirty="0">
                <a:solidFill>
                  <a:schemeClr val="bg1">
                    <a:lumMod val="85000"/>
                  </a:schemeClr>
                </a:solidFill>
                <a:latin typeface="Arial" panose="020B0604020202020204" pitchFamily="34" charset="0"/>
              </a:rPr>
              <a:t>the 5 categories in </a:t>
            </a:r>
            <a:r>
              <a:rPr lang="en-US" sz="1650" b="1" dirty="0">
                <a:solidFill>
                  <a:schemeClr val="bg1">
                    <a:lumMod val="85000"/>
                  </a:schemeClr>
                </a:solidFill>
                <a:latin typeface="Arial" panose="020B0604020202020204" pitchFamily="34" charset="0"/>
              </a:rPr>
              <a:t>STEEP</a:t>
            </a:r>
            <a:endParaRPr lang="en-US" sz="1650" dirty="0">
              <a:solidFill>
                <a:schemeClr val="bg1">
                  <a:lumMod val="85000"/>
                </a:schemeClr>
              </a:solidFill>
            </a:endParaRPr>
          </a:p>
        </p:txBody>
      </p:sp>
      <p:sp>
        <p:nvSpPr>
          <p:cNvPr id="12" name="Rectangle: Rounded Corners 11">
            <a:extLst>
              <a:ext uri="{FF2B5EF4-FFF2-40B4-BE49-F238E27FC236}">
                <a16:creationId xmlns:a16="http://schemas.microsoft.com/office/drawing/2014/main" id="{CB01FBFB-1894-40B2-A9EA-943A8CFFAC08}"/>
              </a:ext>
            </a:extLst>
          </p:cNvPr>
          <p:cNvSpPr/>
          <p:nvPr/>
        </p:nvSpPr>
        <p:spPr>
          <a:xfrm>
            <a:off x="534924" y="1917674"/>
            <a:ext cx="1357884" cy="706374"/>
          </a:xfrm>
          <a:prstGeom prst="roundRect">
            <a:avLst/>
          </a:prstGeom>
          <a:solidFill>
            <a:srgbClr val="8D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268A6FAD-0B89-417B-9AAF-78E39D246020}"/>
              </a:ext>
            </a:extLst>
          </p:cNvPr>
          <p:cNvSpPr/>
          <p:nvPr/>
        </p:nvSpPr>
        <p:spPr>
          <a:xfrm>
            <a:off x="2199132" y="1917674"/>
            <a:ext cx="1357884" cy="706374"/>
          </a:xfrm>
          <a:prstGeom prst="roundRect">
            <a:avLst/>
          </a:prstGeom>
          <a:solidFill>
            <a:srgbClr val="8D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12761927-8B33-467D-BFA3-D2FA45590D00}"/>
              </a:ext>
            </a:extLst>
          </p:cNvPr>
          <p:cNvSpPr/>
          <p:nvPr/>
        </p:nvSpPr>
        <p:spPr>
          <a:xfrm>
            <a:off x="3863340" y="1917674"/>
            <a:ext cx="1357884" cy="706374"/>
          </a:xfrm>
          <a:prstGeom prst="roundRect">
            <a:avLst/>
          </a:prstGeom>
          <a:solidFill>
            <a:srgbClr val="8D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B55ECDC3-A702-486B-817A-36A06594608E}"/>
              </a:ext>
            </a:extLst>
          </p:cNvPr>
          <p:cNvSpPr/>
          <p:nvPr/>
        </p:nvSpPr>
        <p:spPr>
          <a:xfrm>
            <a:off x="5527548" y="1917674"/>
            <a:ext cx="1357884" cy="706374"/>
          </a:xfrm>
          <a:prstGeom prst="roundRect">
            <a:avLst/>
          </a:prstGeom>
          <a:solidFill>
            <a:srgbClr val="8D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B72409F-18AA-42AA-9912-31C85F4017D2}"/>
              </a:ext>
            </a:extLst>
          </p:cNvPr>
          <p:cNvSpPr/>
          <p:nvPr/>
        </p:nvSpPr>
        <p:spPr>
          <a:xfrm>
            <a:off x="7191756" y="1917674"/>
            <a:ext cx="1357884" cy="706374"/>
          </a:xfrm>
          <a:prstGeom prst="roundRect">
            <a:avLst/>
          </a:prstGeom>
          <a:solidFill>
            <a:srgbClr val="8D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a:extLst>
              <a:ext uri="{FF2B5EF4-FFF2-40B4-BE49-F238E27FC236}">
                <a16:creationId xmlns:a16="http://schemas.microsoft.com/office/drawing/2014/main" id="{E65E32B0-BDDC-4A79-A42F-024314EE09D0}"/>
              </a:ext>
            </a:extLst>
          </p:cNvPr>
          <p:cNvSpPr txBox="1"/>
          <p:nvPr/>
        </p:nvSpPr>
        <p:spPr>
          <a:xfrm>
            <a:off x="450342" y="2033373"/>
            <a:ext cx="1453896" cy="461665"/>
          </a:xfrm>
          <a:prstGeom prst="rect">
            <a:avLst/>
          </a:prstGeom>
          <a:noFill/>
        </p:spPr>
        <p:txBody>
          <a:bodyPr wrap="square" rtlCol="0">
            <a:spAutoFit/>
          </a:bodyPr>
          <a:lstStyle/>
          <a:p>
            <a:pPr algn="ctr"/>
            <a:r>
              <a:rPr lang="en-US" sz="2400" b="1" dirty="0"/>
              <a:t>SOCIAL</a:t>
            </a:r>
          </a:p>
        </p:txBody>
      </p:sp>
      <p:sp>
        <p:nvSpPr>
          <p:cNvPr id="18" name="TextBox 17">
            <a:extLst>
              <a:ext uri="{FF2B5EF4-FFF2-40B4-BE49-F238E27FC236}">
                <a16:creationId xmlns:a16="http://schemas.microsoft.com/office/drawing/2014/main" id="{22ABE1C0-3572-47A9-8DEB-A048F275A583}"/>
              </a:ext>
            </a:extLst>
          </p:cNvPr>
          <p:cNvSpPr txBox="1"/>
          <p:nvPr/>
        </p:nvSpPr>
        <p:spPr>
          <a:xfrm>
            <a:off x="2302002" y="2051571"/>
            <a:ext cx="1152144" cy="461665"/>
          </a:xfrm>
          <a:prstGeom prst="rect">
            <a:avLst/>
          </a:prstGeom>
          <a:noFill/>
        </p:spPr>
        <p:txBody>
          <a:bodyPr wrap="square" rtlCol="0">
            <a:spAutoFit/>
          </a:bodyPr>
          <a:lstStyle/>
          <a:p>
            <a:pPr algn="ctr"/>
            <a:r>
              <a:rPr lang="en-US" sz="2400" b="1" dirty="0"/>
              <a:t>TECH</a:t>
            </a:r>
          </a:p>
        </p:txBody>
      </p:sp>
      <p:sp>
        <p:nvSpPr>
          <p:cNvPr id="19" name="TextBox 18">
            <a:extLst>
              <a:ext uri="{FF2B5EF4-FFF2-40B4-BE49-F238E27FC236}">
                <a16:creationId xmlns:a16="http://schemas.microsoft.com/office/drawing/2014/main" id="{83213080-622E-473F-A259-3E7051E0C301}"/>
              </a:ext>
            </a:extLst>
          </p:cNvPr>
          <p:cNvSpPr txBox="1"/>
          <p:nvPr/>
        </p:nvSpPr>
        <p:spPr>
          <a:xfrm>
            <a:off x="3608451" y="2120820"/>
            <a:ext cx="1867662" cy="323165"/>
          </a:xfrm>
          <a:prstGeom prst="rect">
            <a:avLst/>
          </a:prstGeom>
          <a:noFill/>
        </p:spPr>
        <p:txBody>
          <a:bodyPr wrap="square" rtlCol="0">
            <a:spAutoFit/>
          </a:bodyPr>
          <a:lstStyle/>
          <a:p>
            <a:pPr algn="ctr"/>
            <a:r>
              <a:rPr lang="en-US" sz="1500" b="1" dirty="0"/>
              <a:t>ENVIRONMENT</a:t>
            </a:r>
          </a:p>
        </p:txBody>
      </p:sp>
      <p:sp>
        <p:nvSpPr>
          <p:cNvPr id="20" name="TextBox 19">
            <a:extLst>
              <a:ext uri="{FF2B5EF4-FFF2-40B4-BE49-F238E27FC236}">
                <a16:creationId xmlns:a16="http://schemas.microsoft.com/office/drawing/2014/main" id="{C28230E9-0982-453A-94C7-FBAAD5AE030E}"/>
              </a:ext>
            </a:extLst>
          </p:cNvPr>
          <p:cNvSpPr txBox="1"/>
          <p:nvPr/>
        </p:nvSpPr>
        <p:spPr>
          <a:xfrm>
            <a:off x="5272659" y="2074653"/>
            <a:ext cx="1867662" cy="415498"/>
          </a:xfrm>
          <a:prstGeom prst="rect">
            <a:avLst/>
          </a:prstGeom>
          <a:noFill/>
        </p:spPr>
        <p:txBody>
          <a:bodyPr wrap="square" rtlCol="0">
            <a:spAutoFit/>
          </a:bodyPr>
          <a:lstStyle/>
          <a:p>
            <a:pPr algn="ctr"/>
            <a:r>
              <a:rPr lang="en-US" sz="2100" b="1" dirty="0"/>
              <a:t>ECONOMIC</a:t>
            </a:r>
          </a:p>
        </p:txBody>
      </p:sp>
      <p:sp>
        <p:nvSpPr>
          <p:cNvPr id="21" name="TextBox 20">
            <a:extLst>
              <a:ext uri="{FF2B5EF4-FFF2-40B4-BE49-F238E27FC236}">
                <a16:creationId xmlns:a16="http://schemas.microsoft.com/office/drawing/2014/main" id="{1880B659-2790-4A27-8DC6-779285F4F396}"/>
              </a:ext>
            </a:extLst>
          </p:cNvPr>
          <p:cNvSpPr txBox="1"/>
          <p:nvPr/>
        </p:nvSpPr>
        <p:spPr>
          <a:xfrm>
            <a:off x="6936867" y="2076391"/>
            <a:ext cx="1867662" cy="415498"/>
          </a:xfrm>
          <a:prstGeom prst="rect">
            <a:avLst/>
          </a:prstGeom>
          <a:noFill/>
        </p:spPr>
        <p:txBody>
          <a:bodyPr wrap="square" rtlCol="0">
            <a:spAutoFit/>
          </a:bodyPr>
          <a:lstStyle/>
          <a:p>
            <a:pPr algn="ctr"/>
            <a:r>
              <a:rPr lang="en-US" sz="2100" b="1" dirty="0"/>
              <a:t>POLITICAL</a:t>
            </a:r>
          </a:p>
        </p:txBody>
      </p:sp>
    </p:spTree>
    <p:extLst>
      <p:ext uri="{BB962C8B-B14F-4D97-AF65-F5344CB8AC3E}">
        <p14:creationId xmlns:p14="http://schemas.microsoft.com/office/powerpoint/2010/main" val="250068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9AFA07-7652-4547-B040-C11FC7876B67}"/>
              </a:ext>
            </a:extLst>
          </p:cNvPr>
          <p:cNvSpPr>
            <a:spLocks noGrp="1"/>
          </p:cNvSpPr>
          <p:nvPr>
            <p:ph type="body" sz="quarter" idx="13"/>
          </p:nvPr>
        </p:nvSpPr>
        <p:spPr>
          <a:xfrm>
            <a:off x="415637" y="2750949"/>
            <a:ext cx="6945283" cy="763588"/>
          </a:xfrm>
        </p:spPr>
        <p:txBody>
          <a:bodyPr/>
          <a:lstStyle/>
          <a:p>
            <a:pPr algn="l"/>
            <a:r>
              <a:rPr lang="en-US" b="1" dirty="0"/>
              <a:t>The time has come for us to reimagine everything</a:t>
            </a:r>
          </a:p>
        </p:txBody>
      </p:sp>
      <p:sp>
        <p:nvSpPr>
          <p:cNvPr id="8" name="Text Placeholder 7">
            <a:extLst>
              <a:ext uri="{FF2B5EF4-FFF2-40B4-BE49-F238E27FC236}">
                <a16:creationId xmlns:a16="http://schemas.microsoft.com/office/drawing/2014/main" id="{0EC686B1-975E-5243-8E8B-D52444971DCA}"/>
              </a:ext>
            </a:extLst>
          </p:cNvPr>
          <p:cNvSpPr>
            <a:spLocks noGrp="1"/>
          </p:cNvSpPr>
          <p:nvPr>
            <p:ph type="body" sz="quarter" idx="14"/>
          </p:nvPr>
        </p:nvSpPr>
        <p:spPr>
          <a:xfrm>
            <a:off x="415637" y="3574666"/>
            <a:ext cx="6945283" cy="2081557"/>
          </a:xfrm>
        </p:spPr>
        <p:txBody>
          <a:bodyPr/>
          <a:lstStyle/>
          <a:p>
            <a:pPr algn="l">
              <a:lnSpc>
                <a:spcPct val="100000"/>
              </a:lnSpc>
            </a:pPr>
            <a:r>
              <a:rPr lang="en-US" sz="2000" dirty="0"/>
              <a:t>“The permission and time to ‘reimagine’ and be creative was essential in pushing me to think outside of the box. We get caught in traps of doing things the way we’ve always done them. Reimagine Lab set the expectation that we are doing something new.” </a:t>
            </a:r>
          </a:p>
          <a:p>
            <a:pPr algn="l">
              <a:lnSpc>
                <a:spcPct val="100000"/>
              </a:lnSpc>
            </a:pPr>
            <a:r>
              <a:rPr lang="en-US" sz="2000" dirty="0"/>
              <a:t>~ Reimagine Lab Fellow</a:t>
            </a:r>
          </a:p>
        </p:txBody>
      </p:sp>
      <p:sp>
        <p:nvSpPr>
          <p:cNvPr id="4" name="Slide Number Placeholder 3">
            <a:extLst>
              <a:ext uri="{FF2B5EF4-FFF2-40B4-BE49-F238E27FC236}">
                <a16:creationId xmlns:a16="http://schemas.microsoft.com/office/drawing/2014/main" id="{9D8E99EB-1F41-F34C-8CAB-AE2617A84D5A}"/>
              </a:ext>
            </a:extLst>
          </p:cNvPr>
          <p:cNvSpPr>
            <a:spLocks noGrp="1"/>
          </p:cNvSpPr>
          <p:nvPr>
            <p:ph type="sldNum" sz="quarter" idx="4294967295"/>
          </p:nvPr>
        </p:nvSpPr>
        <p:spPr>
          <a:xfrm>
            <a:off x="8788400" y="6388100"/>
            <a:ext cx="355600" cy="153988"/>
          </a:xfrm>
        </p:spPr>
        <p:txBody>
          <a:bodyPr/>
          <a:lstStyle/>
          <a:p>
            <a:fld id="{8B780B47-4B03-D644-B20F-1831E61714FA}" type="slidenum">
              <a:rPr lang="en-US" smtClean="0"/>
              <a:pPr/>
              <a:t>34</a:t>
            </a:fld>
            <a:endParaRPr lang="en-US" dirty="0"/>
          </a:p>
        </p:txBody>
      </p:sp>
    </p:spTree>
    <p:extLst>
      <p:ext uri="{BB962C8B-B14F-4D97-AF65-F5344CB8AC3E}">
        <p14:creationId xmlns:p14="http://schemas.microsoft.com/office/powerpoint/2010/main" val="99204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19D60C37-D5BB-44D9-811E-0FDD66AE5E4B}"/>
              </a:ext>
            </a:extLst>
          </p:cNvPr>
          <p:cNvSpPr>
            <a:spLocks noGrp="1"/>
          </p:cNvSpPr>
          <p:nvPr/>
        </p:nvSpPr>
        <p:spPr>
          <a:xfrm>
            <a:off x="415636" y="1501335"/>
            <a:ext cx="8312727" cy="763588"/>
          </a:xfrm>
          <a:prstGeom prst="rect">
            <a:avLst/>
          </a:prstGeom>
        </p:spPr>
        <p:txBody>
          <a:bodyPr anchor="b"/>
          <a:lstStyle>
            <a:lvl1pPr marL="0" indent="0" algn="ctr"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a:t>
            </a:r>
          </a:p>
        </p:txBody>
      </p:sp>
      <p:sp>
        <p:nvSpPr>
          <p:cNvPr id="5" name="Text Placeholder 5">
            <a:extLst>
              <a:ext uri="{FF2B5EF4-FFF2-40B4-BE49-F238E27FC236}">
                <a16:creationId xmlns:a16="http://schemas.microsoft.com/office/drawing/2014/main" id="{01246386-ECC8-4D98-91B1-649A46F241BA}"/>
              </a:ext>
            </a:extLst>
          </p:cNvPr>
          <p:cNvSpPr>
            <a:spLocks noGrp="1"/>
          </p:cNvSpPr>
          <p:nvPr/>
        </p:nvSpPr>
        <p:spPr>
          <a:xfrm>
            <a:off x="415637" y="2381201"/>
            <a:ext cx="8312727" cy="4117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a:t>
            </a:r>
          </a:p>
          <a:p>
            <a:endParaRPr lang="en-US" dirty="0"/>
          </a:p>
        </p:txBody>
      </p:sp>
      <p:pic>
        <p:nvPicPr>
          <p:cNvPr id="6" name="Picture 5">
            <a:extLst>
              <a:ext uri="{FF2B5EF4-FFF2-40B4-BE49-F238E27FC236}">
                <a16:creationId xmlns:a16="http://schemas.microsoft.com/office/drawing/2014/main" id="{5F38B81F-8103-592C-BB31-4C85251545C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6245" y="3520674"/>
            <a:ext cx="5330329" cy="1264670"/>
          </a:xfrm>
          <a:prstGeom prst="rect">
            <a:avLst/>
          </a:prstGeom>
        </p:spPr>
      </p:pic>
      <p:sp>
        <p:nvSpPr>
          <p:cNvPr id="7" name="TextBox 3">
            <a:extLst>
              <a:ext uri="{FF2B5EF4-FFF2-40B4-BE49-F238E27FC236}">
                <a16:creationId xmlns:a16="http://schemas.microsoft.com/office/drawing/2014/main" id="{D02EC1CC-7E41-FFF8-F0EE-6DBD893B2099}"/>
              </a:ext>
            </a:extLst>
          </p:cNvPr>
          <p:cNvSpPr txBox="1"/>
          <p:nvPr/>
        </p:nvSpPr>
        <p:spPr>
          <a:xfrm>
            <a:off x="2917540" y="3288332"/>
            <a:ext cx="33495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Find more information about </a:t>
            </a:r>
          </a:p>
        </p:txBody>
      </p:sp>
      <p:sp>
        <p:nvSpPr>
          <p:cNvPr id="8" name="TextBox 10">
            <a:extLst>
              <a:ext uri="{FF2B5EF4-FFF2-40B4-BE49-F238E27FC236}">
                <a16:creationId xmlns:a16="http://schemas.microsoft.com/office/drawing/2014/main" id="{65702B2B-F4E0-63E6-707C-E7860F51EFFC}"/>
              </a:ext>
            </a:extLst>
          </p:cNvPr>
          <p:cNvSpPr txBox="1"/>
          <p:nvPr/>
        </p:nvSpPr>
        <p:spPr>
          <a:xfrm>
            <a:off x="2917540" y="4956555"/>
            <a:ext cx="37677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blueshieldcafoundation.org</a:t>
            </a:r>
          </a:p>
        </p:txBody>
      </p:sp>
    </p:spTree>
    <p:extLst>
      <p:ext uri="{BB962C8B-B14F-4D97-AF65-F5344CB8AC3E}">
        <p14:creationId xmlns:p14="http://schemas.microsoft.com/office/powerpoint/2010/main" val="53539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8C82-2D33-F243-833D-5B8709D12676}"/>
              </a:ext>
            </a:extLst>
          </p:cNvPr>
          <p:cNvSpPr>
            <a:spLocks noGrp="1"/>
          </p:cNvSpPr>
          <p:nvPr>
            <p:ph type="title"/>
          </p:nvPr>
        </p:nvSpPr>
        <p:spPr/>
        <p:txBody>
          <a:bodyPr>
            <a:normAutofit/>
          </a:bodyPr>
          <a:lstStyle/>
          <a:p>
            <a:r>
              <a:rPr lang="en-US" sz="2600" b="1" dirty="0"/>
              <a:t>The Challenge </a:t>
            </a:r>
            <a:r>
              <a:rPr lang="en-US" sz="2600" dirty="0"/>
              <a:t>| Domestic violence by the numbers</a:t>
            </a:r>
          </a:p>
        </p:txBody>
      </p:sp>
      <p:sp>
        <p:nvSpPr>
          <p:cNvPr id="4" name="Slide Number Placeholder 3">
            <a:extLst>
              <a:ext uri="{FF2B5EF4-FFF2-40B4-BE49-F238E27FC236}">
                <a16:creationId xmlns:a16="http://schemas.microsoft.com/office/drawing/2014/main" id="{F37FBC17-1F33-254B-BFF2-F7FDC54FDADC}"/>
              </a:ext>
            </a:extLst>
          </p:cNvPr>
          <p:cNvSpPr>
            <a:spLocks noGrp="1"/>
          </p:cNvSpPr>
          <p:nvPr>
            <p:ph type="sldNum" sz="quarter" idx="12"/>
          </p:nvPr>
        </p:nvSpPr>
        <p:spPr/>
        <p:txBody>
          <a:bodyPr/>
          <a:lstStyle/>
          <a:p>
            <a:fld id="{8B780B47-4B03-D644-B20F-1831E61714FA}" type="slidenum">
              <a:rPr lang="en-US" smtClean="0"/>
              <a:pPr/>
              <a:t>4</a:t>
            </a:fld>
            <a:endParaRPr lang="en-US" dirty="0"/>
          </a:p>
        </p:txBody>
      </p:sp>
      <p:grpSp>
        <p:nvGrpSpPr>
          <p:cNvPr id="62" name="Group 61">
            <a:extLst>
              <a:ext uri="{FF2B5EF4-FFF2-40B4-BE49-F238E27FC236}">
                <a16:creationId xmlns:a16="http://schemas.microsoft.com/office/drawing/2014/main" id="{3865CBA5-FF11-CC4F-8A99-6CDB22314A4C}"/>
              </a:ext>
            </a:extLst>
          </p:cNvPr>
          <p:cNvGrpSpPr/>
          <p:nvPr/>
        </p:nvGrpSpPr>
        <p:grpSpPr>
          <a:xfrm>
            <a:off x="394332" y="1317030"/>
            <a:ext cx="2311711" cy="3459031"/>
            <a:chOff x="626592" y="1616475"/>
            <a:chExt cx="2311711" cy="3459031"/>
          </a:xfrm>
        </p:grpSpPr>
        <p:graphicFrame>
          <p:nvGraphicFramePr>
            <p:cNvPr id="5" name="Chart 4">
              <a:extLst>
                <a:ext uri="{FF2B5EF4-FFF2-40B4-BE49-F238E27FC236}">
                  <a16:creationId xmlns:a16="http://schemas.microsoft.com/office/drawing/2014/main" id="{1953DAC5-9F99-2B42-8F9D-F802E8FC7037}"/>
                </a:ext>
              </a:extLst>
            </p:cNvPr>
            <p:cNvGraphicFramePr/>
            <p:nvPr>
              <p:extLst>
                <p:ext uri="{D42A27DB-BD31-4B8C-83A1-F6EECF244321}">
                  <p14:modId xmlns:p14="http://schemas.microsoft.com/office/powerpoint/2010/main" val="815428253"/>
                </p:ext>
              </p:extLst>
            </p:nvPr>
          </p:nvGraphicFramePr>
          <p:xfrm>
            <a:off x="626592" y="2080988"/>
            <a:ext cx="2289717" cy="226059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Shape&#10;&#10;Description automatically generated with medium confidence">
              <a:extLst>
                <a:ext uri="{FF2B5EF4-FFF2-40B4-BE49-F238E27FC236}">
                  <a16:creationId xmlns:a16="http://schemas.microsoft.com/office/drawing/2014/main" id="{226A0CA2-F48C-A743-92C3-C1CC385AA2EB}"/>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364297" y="2744593"/>
              <a:ext cx="848472" cy="975256"/>
            </a:xfrm>
            <a:prstGeom prst="rect">
              <a:avLst/>
            </a:prstGeom>
          </p:spPr>
        </p:pic>
        <p:sp>
          <p:nvSpPr>
            <p:cNvPr id="10" name="TextBox 9">
              <a:extLst>
                <a:ext uri="{FF2B5EF4-FFF2-40B4-BE49-F238E27FC236}">
                  <a16:creationId xmlns:a16="http://schemas.microsoft.com/office/drawing/2014/main" id="{5864C92A-D3DB-844E-886F-80A0D0584CE4}"/>
                </a:ext>
              </a:extLst>
            </p:cNvPr>
            <p:cNvSpPr txBox="1"/>
            <p:nvPr/>
          </p:nvSpPr>
          <p:spPr>
            <a:xfrm>
              <a:off x="648586" y="1616475"/>
              <a:ext cx="2289717" cy="369332"/>
            </a:xfrm>
            <a:prstGeom prst="rect">
              <a:avLst/>
            </a:prstGeom>
            <a:noFill/>
          </p:spPr>
          <p:txBody>
            <a:bodyPr wrap="square" rtlCol="0">
              <a:spAutoFit/>
            </a:bodyPr>
            <a:lstStyle/>
            <a:p>
              <a:pPr algn="ctr"/>
              <a:r>
                <a:rPr lang="en-US" b="1" dirty="0"/>
                <a:t>58% of Californians</a:t>
              </a:r>
            </a:p>
          </p:txBody>
        </p:sp>
        <p:sp>
          <p:nvSpPr>
            <p:cNvPr id="11" name="TextBox 10">
              <a:extLst>
                <a:ext uri="{FF2B5EF4-FFF2-40B4-BE49-F238E27FC236}">
                  <a16:creationId xmlns:a16="http://schemas.microsoft.com/office/drawing/2014/main" id="{39842A4B-D6D3-4042-8CCB-F0642FCA5508}"/>
                </a:ext>
              </a:extLst>
            </p:cNvPr>
            <p:cNvSpPr txBox="1"/>
            <p:nvPr/>
          </p:nvSpPr>
          <p:spPr>
            <a:xfrm>
              <a:off x="648586" y="4429175"/>
              <a:ext cx="2289717" cy="646331"/>
            </a:xfrm>
            <a:prstGeom prst="rect">
              <a:avLst/>
            </a:prstGeom>
            <a:noFill/>
          </p:spPr>
          <p:txBody>
            <a:bodyPr wrap="square" rtlCol="0">
              <a:spAutoFit/>
            </a:bodyPr>
            <a:lstStyle/>
            <a:p>
              <a:pPr algn="ctr"/>
              <a:r>
                <a:rPr lang="en-US" dirty="0"/>
                <a:t>have experienced domestic violence</a:t>
              </a:r>
            </a:p>
          </p:txBody>
        </p:sp>
      </p:grpSp>
      <p:grpSp>
        <p:nvGrpSpPr>
          <p:cNvPr id="60" name="Group 59">
            <a:extLst>
              <a:ext uri="{FF2B5EF4-FFF2-40B4-BE49-F238E27FC236}">
                <a16:creationId xmlns:a16="http://schemas.microsoft.com/office/drawing/2014/main" id="{443AD480-BE62-CA41-8F08-D63BDC655C69}"/>
              </a:ext>
            </a:extLst>
          </p:cNvPr>
          <p:cNvGrpSpPr/>
          <p:nvPr/>
        </p:nvGrpSpPr>
        <p:grpSpPr>
          <a:xfrm>
            <a:off x="3208511" y="1317030"/>
            <a:ext cx="2656559" cy="3723875"/>
            <a:chOff x="3638193" y="1634319"/>
            <a:chExt cx="2656559" cy="3723875"/>
          </a:xfrm>
        </p:grpSpPr>
        <p:pic>
          <p:nvPicPr>
            <p:cNvPr id="13" name="Graphic 12" descr="Group of women outline">
              <a:extLst>
                <a:ext uri="{FF2B5EF4-FFF2-40B4-BE49-F238E27FC236}">
                  <a16:creationId xmlns:a16="http://schemas.microsoft.com/office/drawing/2014/main" id="{889C3BE6-530B-7B4A-B8BA-C1AD822C37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8105" y="2532578"/>
              <a:ext cx="1396735" cy="1396735"/>
            </a:xfrm>
            <a:prstGeom prst="rect">
              <a:avLst/>
            </a:prstGeom>
          </p:spPr>
        </p:pic>
        <p:sp>
          <p:nvSpPr>
            <p:cNvPr id="16" name="TextBox 15">
              <a:extLst>
                <a:ext uri="{FF2B5EF4-FFF2-40B4-BE49-F238E27FC236}">
                  <a16:creationId xmlns:a16="http://schemas.microsoft.com/office/drawing/2014/main" id="{B2B00711-7543-F943-AC6A-80D204D99D06}"/>
                </a:ext>
              </a:extLst>
            </p:cNvPr>
            <p:cNvSpPr txBox="1"/>
            <p:nvPr/>
          </p:nvSpPr>
          <p:spPr>
            <a:xfrm>
              <a:off x="3638193" y="1634319"/>
              <a:ext cx="2656559" cy="369332"/>
            </a:xfrm>
            <a:prstGeom prst="rect">
              <a:avLst/>
            </a:prstGeom>
            <a:noFill/>
          </p:spPr>
          <p:txBody>
            <a:bodyPr wrap="square" rtlCol="0">
              <a:spAutoFit/>
            </a:bodyPr>
            <a:lstStyle/>
            <a:p>
              <a:pPr algn="ctr"/>
              <a:r>
                <a:rPr lang="en-US" b="1" dirty="0"/>
                <a:t>Three women per day</a:t>
              </a:r>
            </a:p>
          </p:txBody>
        </p:sp>
        <p:sp>
          <p:nvSpPr>
            <p:cNvPr id="17" name="TextBox 16">
              <a:extLst>
                <a:ext uri="{FF2B5EF4-FFF2-40B4-BE49-F238E27FC236}">
                  <a16:creationId xmlns:a16="http://schemas.microsoft.com/office/drawing/2014/main" id="{D6A2D15B-BB7E-BB4C-8DEC-5693318BCA3B}"/>
                </a:ext>
              </a:extLst>
            </p:cNvPr>
            <p:cNvSpPr txBox="1"/>
            <p:nvPr/>
          </p:nvSpPr>
          <p:spPr>
            <a:xfrm>
              <a:off x="3821614" y="4434864"/>
              <a:ext cx="2289717" cy="923330"/>
            </a:xfrm>
            <a:prstGeom prst="rect">
              <a:avLst/>
            </a:prstGeom>
            <a:noFill/>
          </p:spPr>
          <p:txBody>
            <a:bodyPr wrap="square" rtlCol="0">
              <a:spAutoFit/>
            </a:bodyPr>
            <a:lstStyle/>
            <a:p>
              <a:pPr algn="ctr"/>
              <a:r>
                <a:rPr lang="en-US" dirty="0"/>
                <a:t>are murdered by someone they dated or married</a:t>
              </a:r>
            </a:p>
          </p:txBody>
        </p:sp>
      </p:grpSp>
      <p:pic>
        <p:nvPicPr>
          <p:cNvPr id="57" name="Graphic 56" descr="Watch with solid fill">
            <a:extLst>
              <a:ext uri="{FF2B5EF4-FFF2-40B4-BE49-F238E27FC236}">
                <a16:creationId xmlns:a16="http://schemas.microsoft.com/office/drawing/2014/main" id="{8CF9CB48-4419-354E-B1D1-415DDF9267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5575" y="2338496"/>
            <a:ext cx="1396734" cy="1396734"/>
          </a:xfrm>
          <a:prstGeom prst="rect">
            <a:avLst/>
          </a:prstGeom>
        </p:spPr>
      </p:pic>
      <p:grpSp>
        <p:nvGrpSpPr>
          <p:cNvPr id="53" name="Group 52">
            <a:extLst>
              <a:ext uri="{FF2B5EF4-FFF2-40B4-BE49-F238E27FC236}">
                <a16:creationId xmlns:a16="http://schemas.microsoft.com/office/drawing/2014/main" id="{74587247-49F5-5F4A-B1E0-DA154BAFDCA5}"/>
              </a:ext>
            </a:extLst>
          </p:cNvPr>
          <p:cNvGrpSpPr/>
          <p:nvPr/>
        </p:nvGrpSpPr>
        <p:grpSpPr>
          <a:xfrm>
            <a:off x="6495609" y="2169117"/>
            <a:ext cx="1447161" cy="1516764"/>
            <a:chOff x="6937973" y="2496526"/>
            <a:chExt cx="1436304" cy="1691236"/>
          </a:xfrm>
          <a:solidFill>
            <a:srgbClr val="9C040A"/>
          </a:solidFill>
        </p:grpSpPr>
        <p:pic>
          <p:nvPicPr>
            <p:cNvPr id="29" name="Graphic 28" descr="Man and woman with solid fill">
              <a:extLst>
                <a:ext uri="{FF2B5EF4-FFF2-40B4-BE49-F238E27FC236}">
                  <a16:creationId xmlns:a16="http://schemas.microsoft.com/office/drawing/2014/main" id="{1E9FC9EC-D7F7-3544-A7A1-C127C3C8782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37973" y="2496526"/>
              <a:ext cx="455019" cy="455019"/>
            </a:xfrm>
            <a:prstGeom prst="rect">
              <a:avLst/>
            </a:prstGeom>
          </p:spPr>
        </p:pic>
        <p:pic>
          <p:nvPicPr>
            <p:cNvPr id="39" name="Graphic 38" descr="Man and woman with solid fill">
              <a:extLst>
                <a:ext uri="{FF2B5EF4-FFF2-40B4-BE49-F238E27FC236}">
                  <a16:creationId xmlns:a16="http://schemas.microsoft.com/office/drawing/2014/main" id="{BDA96D7B-BDD6-E145-8A1E-FFADA1DF33B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65068" y="2496526"/>
              <a:ext cx="455019" cy="455019"/>
            </a:xfrm>
            <a:prstGeom prst="rect">
              <a:avLst/>
            </a:prstGeom>
          </p:spPr>
        </p:pic>
        <p:pic>
          <p:nvPicPr>
            <p:cNvPr id="40" name="Graphic 39" descr="Man and woman with solid fill">
              <a:extLst>
                <a:ext uri="{FF2B5EF4-FFF2-40B4-BE49-F238E27FC236}">
                  <a16:creationId xmlns:a16="http://schemas.microsoft.com/office/drawing/2014/main" id="{519B0293-FE48-0E41-B5A4-5CD65BF0916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92163" y="2496526"/>
              <a:ext cx="455019" cy="455019"/>
            </a:xfrm>
            <a:prstGeom prst="rect">
              <a:avLst/>
            </a:prstGeom>
          </p:spPr>
        </p:pic>
        <p:pic>
          <p:nvPicPr>
            <p:cNvPr id="41" name="Graphic 40" descr="Man and woman with solid fill">
              <a:extLst>
                <a:ext uri="{FF2B5EF4-FFF2-40B4-BE49-F238E27FC236}">
                  <a16:creationId xmlns:a16="http://schemas.microsoft.com/office/drawing/2014/main" id="{2D27E8CA-FC7E-6442-9CAB-44C5004A45E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19258" y="2496526"/>
              <a:ext cx="455019" cy="455019"/>
            </a:xfrm>
            <a:prstGeom prst="rect">
              <a:avLst/>
            </a:prstGeom>
          </p:spPr>
        </p:pic>
        <p:pic>
          <p:nvPicPr>
            <p:cNvPr id="42" name="Graphic 41" descr="Man and woman with solid fill">
              <a:extLst>
                <a:ext uri="{FF2B5EF4-FFF2-40B4-BE49-F238E27FC236}">
                  <a16:creationId xmlns:a16="http://schemas.microsoft.com/office/drawing/2014/main" id="{CE9BA2D6-8AA1-8F4E-A5EF-E114882C5D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37973" y="3097021"/>
              <a:ext cx="455019" cy="455019"/>
            </a:xfrm>
            <a:prstGeom prst="rect">
              <a:avLst/>
            </a:prstGeom>
          </p:spPr>
        </p:pic>
        <p:pic>
          <p:nvPicPr>
            <p:cNvPr id="43" name="Graphic 42" descr="Man and woman with solid fill">
              <a:extLst>
                <a:ext uri="{FF2B5EF4-FFF2-40B4-BE49-F238E27FC236}">
                  <a16:creationId xmlns:a16="http://schemas.microsoft.com/office/drawing/2014/main" id="{4FAA096C-5354-634E-9FEE-B445E393D60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65068" y="3097021"/>
              <a:ext cx="455019" cy="455019"/>
            </a:xfrm>
            <a:prstGeom prst="rect">
              <a:avLst/>
            </a:prstGeom>
          </p:spPr>
        </p:pic>
        <p:pic>
          <p:nvPicPr>
            <p:cNvPr id="44" name="Graphic 43" descr="Man and woman with solid fill">
              <a:extLst>
                <a:ext uri="{FF2B5EF4-FFF2-40B4-BE49-F238E27FC236}">
                  <a16:creationId xmlns:a16="http://schemas.microsoft.com/office/drawing/2014/main" id="{6F29F384-9D9F-B443-B6C7-E197758D5A8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92163" y="3097021"/>
              <a:ext cx="455019" cy="455019"/>
            </a:xfrm>
            <a:prstGeom prst="rect">
              <a:avLst/>
            </a:prstGeom>
          </p:spPr>
        </p:pic>
        <p:pic>
          <p:nvPicPr>
            <p:cNvPr id="45" name="Graphic 44" descr="Man and woman with solid fill">
              <a:extLst>
                <a:ext uri="{FF2B5EF4-FFF2-40B4-BE49-F238E27FC236}">
                  <a16:creationId xmlns:a16="http://schemas.microsoft.com/office/drawing/2014/main" id="{9B30F73C-9DE8-3F43-B831-2A3D34AB4B4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19258" y="3097021"/>
              <a:ext cx="455019" cy="455019"/>
            </a:xfrm>
            <a:prstGeom prst="rect">
              <a:avLst/>
            </a:prstGeom>
          </p:spPr>
        </p:pic>
        <p:pic>
          <p:nvPicPr>
            <p:cNvPr id="46" name="Graphic 45" descr="Man and woman with solid fill">
              <a:extLst>
                <a:ext uri="{FF2B5EF4-FFF2-40B4-BE49-F238E27FC236}">
                  <a16:creationId xmlns:a16="http://schemas.microsoft.com/office/drawing/2014/main" id="{F93C8A73-7486-9449-B6C7-2A0856E028D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37973" y="3731686"/>
              <a:ext cx="455019" cy="455019"/>
            </a:xfrm>
            <a:prstGeom prst="rect">
              <a:avLst/>
            </a:prstGeom>
          </p:spPr>
        </p:pic>
        <p:pic>
          <p:nvPicPr>
            <p:cNvPr id="47" name="Graphic 46" descr="Man and woman with solid fill">
              <a:extLst>
                <a:ext uri="{FF2B5EF4-FFF2-40B4-BE49-F238E27FC236}">
                  <a16:creationId xmlns:a16="http://schemas.microsoft.com/office/drawing/2014/main" id="{8A9FD171-B971-3540-B9C4-D6997EE1CB3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72542" y="3732743"/>
              <a:ext cx="455019" cy="455019"/>
            </a:xfrm>
            <a:prstGeom prst="rect">
              <a:avLst/>
            </a:prstGeom>
          </p:spPr>
        </p:pic>
      </p:grpSp>
      <p:sp>
        <p:nvSpPr>
          <p:cNvPr id="50" name="TextBox 49">
            <a:extLst>
              <a:ext uri="{FF2B5EF4-FFF2-40B4-BE49-F238E27FC236}">
                <a16:creationId xmlns:a16="http://schemas.microsoft.com/office/drawing/2014/main" id="{781B6D4D-138F-0046-BCD7-89C399C4473F}"/>
              </a:ext>
            </a:extLst>
          </p:cNvPr>
          <p:cNvSpPr txBox="1"/>
          <p:nvPr/>
        </p:nvSpPr>
        <p:spPr>
          <a:xfrm>
            <a:off x="6076325" y="1317030"/>
            <a:ext cx="2656559" cy="369332"/>
          </a:xfrm>
          <a:prstGeom prst="rect">
            <a:avLst/>
          </a:prstGeom>
          <a:noFill/>
        </p:spPr>
        <p:txBody>
          <a:bodyPr wrap="square" rtlCol="0">
            <a:spAutoFit/>
          </a:bodyPr>
          <a:lstStyle/>
          <a:p>
            <a:pPr algn="ctr"/>
            <a:r>
              <a:rPr lang="en-US" b="1" dirty="0"/>
              <a:t>20 people per minute</a:t>
            </a:r>
          </a:p>
        </p:txBody>
      </p:sp>
      <p:sp>
        <p:nvSpPr>
          <p:cNvPr id="59" name="TextBox 58">
            <a:extLst>
              <a:ext uri="{FF2B5EF4-FFF2-40B4-BE49-F238E27FC236}">
                <a16:creationId xmlns:a16="http://schemas.microsoft.com/office/drawing/2014/main" id="{3A6417F5-C4EC-074B-97CC-B8E99290A972}"/>
              </a:ext>
            </a:extLst>
          </p:cNvPr>
          <p:cNvSpPr txBox="1"/>
          <p:nvPr/>
        </p:nvSpPr>
        <p:spPr>
          <a:xfrm>
            <a:off x="6152297" y="4129730"/>
            <a:ext cx="2289717" cy="923330"/>
          </a:xfrm>
          <a:prstGeom prst="rect">
            <a:avLst/>
          </a:prstGeom>
          <a:noFill/>
        </p:spPr>
        <p:txBody>
          <a:bodyPr wrap="square" rtlCol="0">
            <a:spAutoFit/>
          </a:bodyPr>
          <a:lstStyle/>
          <a:p>
            <a:pPr algn="ctr"/>
            <a:r>
              <a:rPr lang="en-US" dirty="0"/>
              <a:t>are abused by intimate partners in the U.S.</a:t>
            </a:r>
          </a:p>
        </p:txBody>
      </p:sp>
      <p:sp>
        <p:nvSpPr>
          <p:cNvPr id="64" name="Rectangle 63">
            <a:extLst>
              <a:ext uri="{FF2B5EF4-FFF2-40B4-BE49-F238E27FC236}">
                <a16:creationId xmlns:a16="http://schemas.microsoft.com/office/drawing/2014/main" id="{414BF569-19E5-2A4C-A149-64A55C509919}"/>
              </a:ext>
            </a:extLst>
          </p:cNvPr>
          <p:cNvSpPr/>
          <p:nvPr/>
        </p:nvSpPr>
        <p:spPr>
          <a:xfrm>
            <a:off x="259722" y="5466037"/>
            <a:ext cx="5973207" cy="415498"/>
          </a:xfrm>
          <a:prstGeom prst="rect">
            <a:avLst/>
          </a:prstGeom>
        </p:spPr>
        <p:txBody>
          <a:bodyPr wrap="square">
            <a:spAutoFit/>
          </a:bodyPr>
          <a:lstStyle/>
          <a:p>
            <a:r>
              <a:rPr lang="en-US" sz="700" i="1" dirty="0">
                <a:solidFill>
                  <a:schemeClr val="bg1">
                    <a:lumMod val="50000"/>
                  </a:schemeClr>
                </a:solidFill>
                <a:hlinkClick r:id="rId11">
                  <a:extLst>
                    <a:ext uri="{A12FA001-AC4F-418D-AE19-62706E023703}">
                      <ahyp:hlinkClr xmlns:ahyp="http://schemas.microsoft.com/office/drawing/2018/hyperlinkcolor" val="tx"/>
                    </a:ext>
                  </a:extLst>
                </a:hlinkClick>
              </a:rPr>
              <a:t>https://blueshieldcafoundation.org/publications/taking-action-to-end-domestic-violence</a:t>
            </a:r>
            <a:endParaRPr lang="en-US" sz="700" i="1" dirty="0">
              <a:solidFill>
                <a:schemeClr val="bg1">
                  <a:lumMod val="50000"/>
                </a:schemeClr>
              </a:solidFill>
            </a:endParaRPr>
          </a:p>
          <a:p>
            <a:endParaRPr lang="en-US" sz="700" i="1" dirty="0">
              <a:solidFill>
                <a:schemeClr val="bg1">
                  <a:lumMod val="50000"/>
                </a:schemeClr>
              </a:solidFill>
            </a:endParaRPr>
          </a:p>
          <a:p>
            <a:r>
              <a:rPr lang="en-US" sz="700" i="1" dirty="0">
                <a:solidFill>
                  <a:schemeClr val="bg1">
                    <a:lumMod val="50000"/>
                  </a:schemeClr>
                </a:solidFill>
                <a:hlinkClick r:id="rId12">
                  <a:extLst>
                    <a:ext uri="{A12FA001-AC4F-418D-AE19-62706E023703}">
                      <ahyp:hlinkClr xmlns:ahyp="http://schemas.microsoft.com/office/drawing/2018/hyperlinkcolor" val="tx"/>
                    </a:ext>
                  </a:extLst>
                </a:hlinkClick>
              </a:rPr>
              <a:t>https://blueshieldcafoundation.org/publications/perryundem-californians-views-gender-sexism-and-domestic-violence</a:t>
            </a:r>
            <a:r>
              <a:rPr lang="en-US" sz="700" i="1" dirty="0">
                <a:solidFill>
                  <a:schemeClr val="bg1">
                    <a:lumMod val="50000"/>
                  </a:schemeClr>
                </a:solidFill>
              </a:rPr>
              <a:t> </a:t>
            </a:r>
          </a:p>
        </p:txBody>
      </p:sp>
    </p:spTree>
    <p:extLst>
      <p:ext uri="{BB962C8B-B14F-4D97-AF65-F5344CB8AC3E}">
        <p14:creationId xmlns:p14="http://schemas.microsoft.com/office/powerpoint/2010/main" val="308156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Vision </a:t>
            </a:r>
            <a:r>
              <a:rPr lang="en-US" sz="3200" dirty="0"/>
              <a:t>| Breaking cycles of violence</a:t>
            </a:r>
          </a:p>
        </p:txBody>
      </p:sp>
      <p:sp>
        <p:nvSpPr>
          <p:cNvPr id="4" name="Slide Number Placeholder 3"/>
          <p:cNvSpPr>
            <a:spLocks noGrp="1"/>
          </p:cNvSpPr>
          <p:nvPr>
            <p:ph type="sldNum" sz="quarter" idx="12"/>
          </p:nvPr>
        </p:nvSpPr>
        <p:spPr/>
        <p:txBody>
          <a:bodyPr/>
          <a:lstStyle/>
          <a:p>
            <a:fld id="{8B780B47-4B03-D644-B20F-1831E61714FA}" type="slidenum">
              <a:rPr lang="en-US" smtClean="0"/>
              <a:pPr/>
              <a:t>5</a:t>
            </a:fld>
            <a:endParaRPr lang="en-US" dirty="0"/>
          </a:p>
        </p:txBody>
      </p:sp>
      <p:sp>
        <p:nvSpPr>
          <p:cNvPr id="10" name="Text Placeholder 4">
            <a:extLst>
              <a:ext uri="{FF2B5EF4-FFF2-40B4-BE49-F238E27FC236}">
                <a16:creationId xmlns:a16="http://schemas.microsoft.com/office/drawing/2014/main" id="{1BACFF47-9B82-8447-8D58-606E25B62FBB}"/>
              </a:ext>
            </a:extLst>
          </p:cNvPr>
          <p:cNvSpPr txBox="1">
            <a:spLocks/>
          </p:cNvSpPr>
          <p:nvPr/>
        </p:nvSpPr>
        <p:spPr>
          <a:xfrm>
            <a:off x="569618" y="3623186"/>
            <a:ext cx="2238174" cy="2078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Clr>
                <a:schemeClr val="accent1"/>
              </a:buClr>
            </a:pPr>
            <a:r>
              <a:rPr lang="en-US" sz="1400" dirty="0"/>
              <a:t>Identifying the multigenerational nature of violence</a:t>
            </a:r>
          </a:p>
          <a:p>
            <a:pPr marL="285750" indent="-285750">
              <a:lnSpc>
                <a:spcPct val="120000"/>
              </a:lnSpc>
              <a:buClr>
                <a:schemeClr val="accent1"/>
              </a:buClr>
            </a:pPr>
            <a:r>
              <a:rPr lang="en-US" sz="1400" dirty="0"/>
              <a:t>Beyond treatment or crisis interventions</a:t>
            </a:r>
          </a:p>
          <a:p>
            <a:pPr marL="0" indent="0">
              <a:lnSpc>
                <a:spcPct val="120000"/>
              </a:lnSpc>
              <a:buClr>
                <a:schemeClr val="accent1"/>
              </a:buClr>
              <a:buNone/>
            </a:pPr>
            <a:endParaRPr lang="en-US" sz="1400" dirty="0"/>
          </a:p>
          <a:p>
            <a:pPr marL="285750" indent="-285750">
              <a:lnSpc>
                <a:spcPct val="120000"/>
              </a:lnSpc>
              <a:buClr>
                <a:schemeClr val="accent1"/>
              </a:buClr>
            </a:pPr>
            <a:endParaRPr lang="en-US" sz="1400" dirty="0"/>
          </a:p>
          <a:p>
            <a:pPr marL="285750" indent="-285750">
              <a:lnSpc>
                <a:spcPct val="120000"/>
              </a:lnSpc>
              <a:buClr>
                <a:schemeClr val="accent1"/>
              </a:buClr>
            </a:pPr>
            <a:endParaRPr lang="en-US" sz="1400" dirty="0"/>
          </a:p>
        </p:txBody>
      </p:sp>
      <p:sp>
        <p:nvSpPr>
          <p:cNvPr id="12" name="Text Placeholder 6">
            <a:extLst>
              <a:ext uri="{FF2B5EF4-FFF2-40B4-BE49-F238E27FC236}">
                <a16:creationId xmlns:a16="http://schemas.microsoft.com/office/drawing/2014/main" id="{D983680B-BB2C-944A-BF98-61493614B675}"/>
              </a:ext>
            </a:extLst>
          </p:cNvPr>
          <p:cNvSpPr txBox="1">
            <a:spLocks/>
          </p:cNvSpPr>
          <p:nvPr/>
        </p:nvSpPr>
        <p:spPr>
          <a:xfrm>
            <a:off x="3452912" y="3623186"/>
            <a:ext cx="2238174" cy="2078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accent1"/>
              </a:buClr>
            </a:pPr>
            <a:r>
              <a:rPr lang="en-US" sz="1400" dirty="0"/>
              <a:t>Power and control in complex relationships and contexts</a:t>
            </a:r>
          </a:p>
          <a:p>
            <a:pPr>
              <a:lnSpc>
                <a:spcPct val="120000"/>
              </a:lnSpc>
              <a:buClr>
                <a:schemeClr val="accent1"/>
              </a:buClr>
            </a:pPr>
            <a:r>
              <a:rPr lang="en-US" sz="1400" dirty="0"/>
              <a:t>Not just a single story, but many intersecting ones with unique identities and communities</a:t>
            </a:r>
          </a:p>
        </p:txBody>
      </p:sp>
      <p:sp>
        <p:nvSpPr>
          <p:cNvPr id="14" name="Text Placeholder 8">
            <a:extLst>
              <a:ext uri="{FF2B5EF4-FFF2-40B4-BE49-F238E27FC236}">
                <a16:creationId xmlns:a16="http://schemas.microsoft.com/office/drawing/2014/main" id="{3CA0E2D3-B2E7-164C-ADDD-0BA1127717FF}"/>
              </a:ext>
            </a:extLst>
          </p:cNvPr>
          <p:cNvSpPr txBox="1">
            <a:spLocks/>
          </p:cNvSpPr>
          <p:nvPr/>
        </p:nvSpPr>
        <p:spPr>
          <a:xfrm>
            <a:off x="6336206" y="3623186"/>
            <a:ext cx="2237169" cy="2078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accent1"/>
              </a:buClr>
            </a:pPr>
            <a:r>
              <a:rPr lang="en-US" sz="1400" dirty="0"/>
              <a:t>Reflecting diverse stories, including those who cause harm</a:t>
            </a:r>
          </a:p>
          <a:p>
            <a:pPr>
              <a:lnSpc>
                <a:spcPct val="120000"/>
              </a:lnSpc>
              <a:buClr>
                <a:schemeClr val="accent1"/>
              </a:buClr>
            </a:pPr>
            <a:r>
              <a:rPr lang="en-US" sz="1400" dirty="0"/>
              <a:t>Centering lived experience and addressing systemic oppression</a:t>
            </a:r>
          </a:p>
        </p:txBody>
      </p:sp>
      <p:sp>
        <p:nvSpPr>
          <p:cNvPr id="15" name="Rectangle 14">
            <a:extLst>
              <a:ext uri="{FF2B5EF4-FFF2-40B4-BE49-F238E27FC236}">
                <a16:creationId xmlns:a16="http://schemas.microsoft.com/office/drawing/2014/main" id="{E27C611D-3479-464A-9B6D-AFB1592209E0}"/>
              </a:ext>
            </a:extLst>
          </p:cNvPr>
          <p:cNvSpPr/>
          <p:nvPr/>
        </p:nvSpPr>
        <p:spPr>
          <a:xfrm>
            <a:off x="569617" y="1259952"/>
            <a:ext cx="2238174" cy="223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Focusing on prevention</a:t>
            </a:r>
          </a:p>
        </p:txBody>
      </p:sp>
      <p:sp>
        <p:nvSpPr>
          <p:cNvPr id="19" name="Rectangle 18">
            <a:extLst>
              <a:ext uri="{FF2B5EF4-FFF2-40B4-BE49-F238E27FC236}">
                <a16:creationId xmlns:a16="http://schemas.microsoft.com/office/drawing/2014/main" id="{784C1E78-095F-BB46-83FD-48E5E396B802}"/>
              </a:ext>
            </a:extLst>
          </p:cNvPr>
          <p:cNvSpPr/>
          <p:nvPr/>
        </p:nvSpPr>
        <p:spPr>
          <a:xfrm>
            <a:off x="3452913" y="1259952"/>
            <a:ext cx="2238174" cy="223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t>Moving from  portrait to  landscape</a:t>
            </a:r>
          </a:p>
        </p:txBody>
      </p:sp>
      <p:sp>
        <p:nvSpPr>
          <p:cNvPr id="20" name="Rectangle 19">
            <a:extLst>
              <a:ext uri="{FF2B5EF4-FFF2-40B4-BE49-F238E27FC236}">
                <a16:creationId xmlns:a16="http://schemas.microsoft.com/office/drawing/2014/main" id="{F4550B66-A483-8A45-A710-72015B03D8E5}"/>
              </a:ext>
            </a:extLst>
          </p:cNvPr>
          <p:cNvSpPr/>
          <p:nvPr/>
        </p:nvSpPr>
        <p:spPr>
          <a:xfrm>
            <a:off x="6335201" y="1259952"/>
            <a:ext cx="2238174" cy="223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t>Discover new equitable solutions</a:t>
            </a:r>
          </a:p>
        </p:txBody>
      </p:sp>
    </p:spTree>
    <p:extLst>
      <p:ext uri="{BB962C8B-B14F-4D97-AF65-F5344CB8AC3E}">
        <p14:creationId xmlns:p14="http://schemas.microsoft.com/office/powerpoint/2010/main" val="1574153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B173C6-4349-4349-BDA1-87B48FB2ACD5}"/>
              </a:ext>
            </a:extLst>
          </p:cNvPr>
          <p:cNvSpPr>
            <a:spLocks noGrp="1"/>
          </p:cNvSpPr>
          <p:nvPr>
            <p:ph type="body" sz="quarter" idx="13"/>
          </p:nvPr>
        </p:nvSpPr>
        <p:spPr>
          <a:xfrm>
            <a:off x="415637" y="2750948"/>
            <a:ext cx="8312727" cy="1266349"/>
          </a:xfrm>
        </p:spPr>
        <p:txBody>
          <a:bodyPr anchor="b"/>
          <a:lstStyle/>
          <a:p>
            <a:pPr algn="l"/>
            <a:r>
              <a:rPr lang="en-US" sz="4000" b="1" dirty="0"/>
              <a:t>Human-centered design</a:t>
            </a:r>
            <a:endParaRPr lang="en-US" sz="4000" dirty="0"/>
          </a:p>
        </p:txBody>
      </p:sp>
      <p:sp>
        <p:nvSpPr>
          <p:cNvPr id="4" name="Slide Number Placeholder 3">
            <a:extLst>
              <a:ext uri="{FF2B5EF4-FFF2-40B4-BE49-F238E27FC236}">
                <a16:creationId xmlns:a16="http://schemas.microsoft.com/office/drawing/2014/main" id="{D4D6E6E4-1A1A-1E41-B25D-56DC0D52CC41}"/>
              </a:ext>
            </a:extLst>
          </p:cNvPr>
          <p:cNvSpPr>
            <a:spLocks noGrp="1"/>
          </p:cNvSpPr>
          <p:nvPr>
            <p:ph type="sldNum" sz="quarter" idx="4294967295"/>
          </p:nvPr>
        </p:nvSpPr>
        <p:spPr>
          <a:xfrm>
            <a:off x="8788400" y="6388100"/>
            <a:ext cx="355600" cy="153988"/>
          </a:xfrm>
        </p:spPr>
        <p:txBody>
          <a:bodyPr/>
          <a:lstStyle/>
          <a:p>
            <a:fld id="{8B780B47-4B03-D644-B20F-1831E61714FA}" type="slidenum">
              <a:rPr lang="en-US" smtClean="0"/>
              <a:pPr/>
              <a:t>6</a:t>
            </a:fld>
            <a:endParaRPr lang="en-US" dirty="0"/>
          </a:p>
        </p:txBody>
      </p:sp>
      <p:sp>
        <p:nvSpPr>
          <p:cNvPr id="7" name="Rectangle 6">
            <a:extLst>
              <a:ext uri="{FF2B5EF4-FFF2-40B4-BE49-F238E27FC236}">
                <a16:creationId xmlns:a16="http://schemas.microsoft.com/office/drawing/2014/main" id="{3A3BFD1A-31B1-5740-B3F6-27B5BEB603E3}"/>
              </a:ext>
            </a:extLst>
          </p:cNvPr>
          <p:cNvSpPr/>
          <p:nvPr/>
        </p:nvSpPr>
        <p:spPr>
          <a:xfrm>
            <a:off x="415636" y="4017298"/>
            <a:ext cx="7280564" cy="1323439"/>
          </a:xfrm>
          <a:prstGeom prst="rect">
            <a:avLst/>
          </a:prstGeom>
        </p:spPr>
        <p:txBody>
          <a:bodyPr wrap="square">
            <a:spAutoFit/>
          </a:bodyPr>
          <a:lstStyle/>
          <a:p>
            <a:r>
              <a:rPr lang="en-US" sz="2000" dirty="0">
                <a:solidFill>
                  <a:schemeClr val="tx2"/>
                </a:solidFill>
              </a:rPr>
              <a:t>a collaborative problem-solving approach with creative methods for deeply understanding human behavior to develop new solutions in direct collaboration with the individuals impacted by the problem</a:t>
            </a:r>
          </a:p>
        </p:txBody>
      </p:sp>
    </p:spTree>
    <p:extLst>
      <p:ext uri="{BB962C8B-B14F-4D97-AF65-F5344CB8AC3E}">
        <p14:creationId xmlns:p14="http://schemas.microsoft.com/office/powerpoint/2010/main" val="87409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780B47-4B03-D644-B20F-1831E61714FA}" type="slidenum">
              <a:rPr lang="en-US" smtClean="0"/>
              <a:pPr/>
              <a:t>7</a:t>
            </a:fld>
            <a:endParaRPr lang="en-US" dirty="0"/>
          </a:p>
        </p:txBody>
      </p:sp>
      <p:sp>
        <p:nvSpPr>
          <p:cNvPr id="2" name="Title 1"/>
          <p:cNvSpPr>
            <a:spLocks noGrp="1"/>
          </p:cNvSpPr>
          <p:nvPr>
            <p:ph type="title"/>
          </p:nvPr>
        </p:nvSpPr>
        <p:spPr/>
        <p:txBody>
          <a:bodyPr>
            <a:normAutofit fontScale="90000"/>
          </a:bodyPr>
          <a:lstStyle/>
          <a:p>
            <a:r>
              <a:rPr lang="en-US" sz="3200" b="1" dirty="0"/>
              <a:t>The Concept </a:t>
            </a:r>
            <a:r>
              <a:rPr lang="en-US" sz="3200" dirty="0"/>
              <a:t>| Human-centered design lab for actionable solutions</a:t>
            </a:r>
          </a:p>
        </p:txBody>
      </p:sp>
      <p:sp>
        <p:nvSpPr>
          <p:cNvPr id="3" name="Content Placeholder 2"/>
          <p:cNvSpPr>
            <a:spLocks noGrp="1"/>
          </p:cNvSpPr>
          <p:nvPr>
            <p:ph idx="1"/>
          </p:nvPr>
        </p:nvSpPr>
        <p:spPr>
          <a:xfrm>
            <a:off x="378372" y="1637633"/>
            <a:ext cx="4344028" cy="3282080"/>
          </a:xfrm>
        </p:spPr>
        <p:txBody>
          <a:bodyPr>
            <a:normAutofit/>
          </a:bodyPr>
          <a:lstStyle/>
          <a:p>
            <a:pPr lvl="1" indent="0">
              <a:buNone/>
            </a:pPr>
            <a:r>
              <a:rPr lang="en-US" sz="1400" b="1" dirty="0"/>
              <a:t>Understand context and users</a:t>
            </a:r>
          </a:p>
          <a:p>
            <a:pPr>
              <a:spcAft>
                <a:spcPts val="1500"/>
              </a:spcAft>
            </a:pPr>
            <a:r>
              <a:rPr lang="en-US" sz="1400" dirty="0"/>
              <a:t>Examine drivers of systems change</a:t>
            </a:r>
          </a:p>
          <a:p>
            <a:pPr>
              <a:spcAft>
                <a:spcPts val="1500"/>
              </a:spcAft>
            </a:pPr>
            <a:r>
              <a:rPr lang="en-US" sz="1400" dirty="0"/>
              <a:t>Collaborate with and center those with lived experience from historically oppressed communities</a:t>
            </a:r>
          </a:p>
          <a:p>
            <a:pPr lvl="1" indent="0">
              <a:spcAft>
                <a:spcPts val="1500"/>
              </a:spcAft>
              <a:buNone/>
            </a:pPr>
            <a:r>
              <a:rPr lang="en-US" sz="1400" b="1" dirty="0"/>
              <a:t>Translate insights to possible solutions</a:t>
            </a:r>
          </a:p>
          <a:p>
            <a:pPr lvl="1" indent="0">
              <a:buNone/>
            </a:pPr>
            <a:r>
              <a:rPr lang="en-US" sz="1400" b="1" dirty="0"/>
              <a:t>Experiment solutions for implementation</a:t>
            </a:r>
          </a:p>
          <a:p>
            <a:r>
              <a:rPr lang="en-US" sz="1400" dirty="0"/>
              <a:t>Community-level prevention at the intersection of health and domestic violence</a:t>
            </a:r>
          </a:p>
        </p:txBody>
      </p:sp>
      <p:sp>
        <p:nvSpPr>
          <p:cNvPr id="5" name="TextBox 4">
            <a:extLst>
              <a:ext uri="{FF2B5EF4-FFF2-40B4-BE49-F238E27FC236}">
                <a16:creationId xmlns:a16="http://schemas.microsoft.com/office/drawing/2014/main" id="{4CC0C160-6AF1-A641-BD20-EB04F3F2B619}"/>
              </a:ext>
            </a:extLst>
          </p:cNvPr>
          <p:cNvSpPr txBox="1"/>
          <p:nvPr/>
        </p:nvSpPr>
        <p:spPr>
          <a:xfrm>
            <a:off x="2784764" y="595745"/>
            <a:ext cx="184731" cy="369332"/>
          </a:xfrm>
          <a:prstGeom prst="rect">
            <a:avLst/>
          </a:prstGeom>
          <a:noFill/>
        </p:spPr>
        <p:txBody>
          <a:bodyPr wrap="none" rtlCol="0">
            <a:spAutoFit/>
          </a:bodyPr>
          <a:lstStyle/>
          <a:p>
            <a:endParaRPr lang="en-US" dirty="0"/>
          </a:p>
        </p:txBody>
      </p:sp>
      <p:pic>
        <p:nvPicPr>
          <p:cNvPr id="8" name="Picture 7" descr="Diagram&#10;&#10;Description automatically generated">
            <a:extLst>
              <a:ext uri="{FF2B5EF4-FFF2-40B4-BE49-F238E27FC236}">
                <a16:creationId xmlns:a16="http://schemas.microsoft.com/office/drawing/2014/main" id="{7BD429DF-1397-6F48-B1B8-2E7A757A4D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5185" y="1567959"/>
            <a:ext cx="3433527" cy="3035043"/>
          </a:xfrm>
          <a:prstGeom prst="rect">
            <a:avLst/>
          </a:prstGeom>
        </p:spPr>
      </p:pic>
      <p:sp>
        <p:nvSpPr>
          <p:cNvPr id="9" name="TextBox 8">
            <a:extLst>
              <a:ext uri="{FF2B5EF4-FFF2-40B4-BE49-F238E27FC236}">
                <a16:creationId xmlns:a16="http://schemas.microsoft.com/office/drawing/2014/main" id="{10A2F315-4991-6045-A5D1-48C34D45C25C}"/>
              </a:ext>
            </a:extLst>
          </p:cNvPr>
          <p:cNvSpPr txBox="1"/>
          <p:nvPr/>
        </p:nvSpPr>
        <p:spPr>
          <a:xfrm>
            <a:off x="5248534" y="4547037"/>
            <a:ext cx="3326950" cy="215444"/>
          </a:xfrm>
          <a:prstGeom prst="rect">
            <a:avLst/>
          </a:prstGeom>
          <a:noFill/>
        </p:spPr>
        <p:txBody>
          <a:bodyPr wrap="square" rtlCol="0">
            <a:spAutoFit/>
          </a:bodyPr>
          <a:lstStyle/>
          <a:p>
            <a:pPr algn="r"/>
            <a:r>
              <a:rPr lang="en-US" sz="800" dirty="0">
                <a:solidFill>
                  <a:schemeClr val="bg1">
                    <a:lumMod val="65000"/>
                  </a:schemeClr>
                </a:solidFill>
              </a:rPr>
              <a:t>© </a:t>
            </a:r>
            <a:r>
              <a:rPr lang="en-US" sz="800" dirty="0" err="1">
                <a:solidFill>
                  <a:schemeClr val="bg1">
                    <a:lumMod val="65000"/>
                  </a:schemeClr>
                </a:solidFill>
              </a:rPr>
              <a:t>Gobee</a:t>
            </a:r>
            <a:r>
              <a:rPr lang="en-US" sz="800" dirty="0">
                <a:solidFill>
                  <a:schemeClr val="bg1">
                    <a:lumMod val="65000"/>
                  </a:schemeClr>
                </a:solidFill>
              </a:rPr>
              <a:t> Group 2021, used with permission</a:t>
            </a:r>
          </a:p>
        </p:txBody>
      </p:sp>
      <p:sp>
        <p:nvSpPr>
          <p:cNvPr id="10" name="Rectangle 9">
            <a:extLst>
              <a:ext uri="{FF2B5EF4-FFF2-40B4-BE49-F238E27FC236}">
                <a16:creationId xmlns:a16="http://schemas.microsoft.com/office/drawing/2014/main" id="{91D5D82C-4804-454D-8183-916112BBD73E}"/>
              </a:ext>
            </a:extLst>
          </p:cNvPr>
          <p:cNvSpPr/>
          <p:nvPr/>
        </p:nvSpPr>
        <p:spPr>
          <a:xfrm>
            <a:off x="1" y="5036676"/>
            <a:ext cx="9144000" cy="998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11" name="Rectangle 10">
            <a:extLst>
              <a:ext uri="{FF2B5EF4-FFF2-40B4-BE49-F238E27FC236}">
                <a16:creationId xmlns:a16="http://schemas.microsoft.com/office/drawing/2014/main" id="{AB4ACF51-7C76-8847-B5E6-F703016D56A3}"/>
              </a:ext>
            </a:extLst>
          </p:cNvPr>
          <p:cNvSpPr/>
          <p:nvPr/>
        </p:nvSpPr>
        <p:spPr>
          <a:xfrm>
            <a:off x="951516" y="5082672"/>
            <a:ext cx="7380490" cy="907941"/>
          </a:xfrm>
          <a:prstGeom prst="rect">
            <a:avLst/>
          </a:prstGeom>
        </p:spPr>
        <p:txBody>
          <a:bodyPr wrap="square">
            <a:spAutoFit/>
          </a:bodyPr>
          <a:lstStyle/>
          <a:p>
            <a:pPr>
              <a:spcBef>
                <a:spcPts val="600"/>
              </a:spcBef>
            </a:pPr>
            <a:r>
              <a:rPr lang="en-US" sz="1600" dirty="0">
                <a:solidFill>
                  <a:schemeClr val="bg1"/>
                </a:solidFill>
              </a:rPr>
              <a:t>“This process is meant to be disruptive. It creates space for creative tension. If you remain comfortable, you are not doing it right.” </a:t>
            </a:r>
          </a:p>
          <a:p>
            <a:pPr algn="r">
              <a:spcBef>
                <a:spcPts val="600"/>
              </a:spcBef>
            </a:pPr>
            <a:r>
              <a:rPr lang="en-US" sz="1600" dirty="0">
                <a:solidFill>
                  <a:schemeClr val="bg1"/>
                </a:solidFill>
              </a:rPr>
              <a:t>~ Olivia Nava, Sr. Design Strategist at </a:t>
            </a:r>
            <a:r>
              <a:rPr lang="en-US" sz="1600" dirty="0" err="1">
                <a:solidFill>
                  <a:schemeClr val="bg1"/>
                </a:solidFill>
              </a:rPr>
              <a:t>Gobee</a:t>
            </a:r>
            <a:r>
              <a:rPr lang="en-US" sz="1600" dirty="0">
                <a:solidFill>
                  <a:schemeClr val="bg1"/>
                </a:solidFill>
              </a:rPr>
              <a:t> Group</a:t>
            </a:r>
          </a:p>
        </p:txBody>
      </p:sp>
    </p:spTree>
    <p:extLst>
      <p:ext uri="{BB962C8B-B14F-4D97-AF65-F5344CB8AC3E}">
        <p14:creationId xmlns:p14="http://schemas.microsoft.com/office/powerpoint/2010/main" val="107601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00B4CC2-6DC2-0D4F-8B52-0AC965CBF1AA}"/>
              </a:ext>
            </a:extLst>
          </p:cNvPr>
          <p:cNvPicPr>
            <a:picLocks noGrp="1" noChangeAspect="1"/>
          </p:cNvPicPr>
          <p:nvPr>
            <p:ph sz="quarter" idx="13"/>
          </p:nvPr>
        </p:nvPicPr>
        <p:blipFill rotWithShape="1">
          <a:blip r:embed="rId3" cstate="hqprint">
            <a:extLst>
              <a:ext uri="{28A0092B-C50C-407E-A947-70E740481C1C}">
                <a14:useLocalDpi xmlns:a14="http://schemas.microsoft.com/office/drawing/2010/main"/>
              </a:ext>
            </a:extLst>
          </a:blip>
          <a:srcRect t="-187"/>
          <a:stretch/>
        </p:blipFill>
        <p:spPr>
          <a:xfrm>
            <a:off x="147494" y="191610"/>
            <a:ext cx="8788004" cy="6468270"/>
          </a:xfrm>
        </p:spPr>
      </p:pic>
      <p:sp>
        <p:nvSpPr>
          <p:cNvPr id="16" name="Text Placeholder 15">
            <a:extLst>
              <a:ext uri="{FF2B5EF4-FFF2-40B4-BE49-F238E27FC236}">
                <a16:creationId xmlns:a16="http://schemas.microsoft.com/office/drawing/2014/main" id="{B5D5DFF1-F3EA-B84F-A7B1-388E20FCCC51}"/>
              </a:ext>
            </a:extLst>
          </p:cNvPr>
          <p:cNvSpPr>
            <a:spLocks noGrp="1"/>
          </p:cNvSpPr>
          <p:nvPr>
            <p:ph type="body" sz="quarter" idx="15"/>
          </p:nvPr>
        </p:nvSpPr>
        <p:spPr>
          <a:xfrm>
            <a:off x="0" y="501171"/>
            <a:ext cx="4937760" cy="1132558"/>
          </a:xfrm>
          <a:solidFill>
            <a:schemeClr val="accent2"/>
          </a:solidFill>
        </p:spPr>
        <p:txBody>
          <a:bodyPr rIns="731520"/>
          <a:lstStyle/>
          <a:p>
            <a:r>
              <a:rPr lang="en-US" sz="2400" dirty="0"/>
              <a:t>16 fellows selected from hundreds of applicants</a:t>
            </a:r>
            <a:r>
              <a:rPr lang="en-US" sz="1800" dirty="0"/>
              <a:t> </a:t>
            </a:r>
          </a:p>
        </p:txBody>
      </p:sp>
      <p:sp>
        <p:nvSpPr>
          <p:cNvPr id="4" name="Slide Number Placeholder 3"/>
          <p:cNvSpPr>
            <a:spLocks noGrp="1"/>
          </p:cNvSpPr>
          <p:nvPr>
            <p:ph type="sldNum" sz="quarter" idx="4294967295"/>
          </p:nvPr>
        </p:nvSpPr>
        <p:spPr>
          <a:xfrm>
            <a:off x="8788400" y="6388100"/>
            <a:ext cx="355600" cy="153988"/>
          </a:xfrm>
        </p:spPr>
        <p:txBody>
          <a:bodyPr/>
          <a:lstStyle/>
          <a:p>
            <a:fld id="{8B780B47-4B03-D644-B20F-1831E61714FA}" type="slidenum">
              <a:rPr lang="en-US" smtClean="0"/>
              <a:pPr/>
              <a:t>8</a:t>
            </a:fld>
            <a:endParaRPr lang="en-US" dirty="0"/>
          </a:p>
        </p:txBody>
      </p:sp>
    </p:spTree>
    <p:extLst>
      <p:ext uri="{BB962C8B-B14F-4D97-AF65-F5344CB8AC3E}">
        <p14:creationId xmlns:p14="http://schemas.microsoft.com/office/powerpoint/2010/main" val="3566500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B173C6-4349-4349-BDA1-87B48FB2ACD5}"/>
              </a:ext>
            </a:extLst>
          </p:cNvPr>
          <p:cNvSpPr>
            <a:spLocks noGrp="1"/>
          </p:cNvSpPr>
          <p:nvPr>
            <p:ph type="body" sz="quarter" idx="13"/>
          </p:nvPr>
        </p:nvSpPr>
        <p:spPr>
          <a:xfrm>
            <a:off x="415637" y="2750948"/>
            <a:ext cx="8312727" cy="1323439"/>
          </a:xfrm>
        </p:spPr>
        <p:txBody>
          <a:bodyPr anchor="b"/>
          <a:lstStyle/>
          <a:p>
            <a:pPr algn="l">
              <a:lnSpc>
                <a:spcPts val="5200"/>
              </a:lnSpc>
              <a:spcBef>
                <a:spcPts val="0"/>
              </a:spcBef>
            </a:pPr>
            <a:r>
              <a:rPr lang="en-US" sz="4000" b="1" dirty="0"/>
              <a:t>Honoring diversity, centering equity, and using an </a:t>
            </a:r>
          </a:p>
          <a:p>
            <a:pPr algn="l">
              <a:lnSpc>
                <a:spcPts val="5200"/>
              </a:lnSpc>
              <a:spcBef>
                <a:spcPts val="0"/>
              </a:spcBef>
            </a:pPr>
            <a:r>
              <a:rPr lang="en-US" sz="4000" b="1" dirty="0"/>
              <a:t>anti-oppression approach</a:t>
            </a:r>
          </a:p>
        </p:txBody>
      </p:sp>
      <p:sp>
        <p:nvSpPr>
          <p:cNvPr id="4" name="Slide Number Placeholder 3">
            <a:extLst>
              <a:ext uri="{FF2B5EF4-FFF2-40B4-BE49-F238E27FC236}">
                <a16:creationId xmlns:a16="http://schemas.microsoft.com/office/drawing/2014/main" id="{D4D6E6E4-1A1A-1E41-B25D-56DC0D52CC41}"/>
              </a:ext>
            </a:extLst>
          </p:cNvPr>
          <p:cNvSpPr>
            <a:spLocks noGrp="1"/>
          </p:cNvSpPr>
          <p:nvPr>
            <p:ph type="sldNum" sz="quarter" idx="4294967295"/>
          </p:nvPr>
        </p:nvSpPr>
        <p:spPr>
          <a:xfrm>
            <a:off x="8788400" y="6388100"/>
            <a:ext cx="355600" cy="153988"/>
          </a:xfrm>
        </p:spPr>
        <p:txBody>
          <a:bodyPr/>
          <a:lstStyle/>
          <a:p>
            <a:fld id="{8B780B47-4B03-D644-B20F-1831E61714FA}" type="slidenum">
              <a:rPr lang="en-US" smtClean="0"/>
              <a:pPr/>
              <a:t>9</a:t>
            </a:fld>
            <a:endParaRPr lang="en-US" dirty="0"/>
          </a:p>
        </p:txBody>
      </p:sp>
      <p:sp>
        <p:nvSpPr>
          <p:cNvPr id="7" name="Rectangle 6">
            <a:extLst>
              <a:ext uri="{FF2B5EF4-FFF2-40B4-BE49-F238E27FC236}">
                <a16:creationId xmlns:a16="http://schemas.microsoft.com/office/drawing/2014/main" id="{3A3BFD1A-31B1-5740-B3F6-27B5BEB603E3}"/>
              </a:ext>
            </a:extLst>
          </p:cNvPr>
          <p:cNvSpPr/>
          <p:nvPr/>
        </p:nvSpPr>
        <p:spPr>
          <a:xfrm>
            <a:off x="415636" y="4017298"/>
            <a:ext cx="7280564" cy="1323439"/>
          </a:xfrm>
          <a:prstGeom prst="rect">
            <a:avLst/>
          </a:prstGeom>
        </p:spPr>
        <p:txBody>
          <a:bodyPr wrap="square">
            <a:spAutoFit/>
          </a:bodyPr>
          <a:lstStyle/>
          <a:p>
            <a:r>
              <a:rPr lang="en-US" sz="2000" dirty="0">
                <a:solidFill>
                  <a:schemeClr val="tx2"/>
                </a:solidFill>
              </a:rPr>
              <a:t>A wide range of diversity in both lived and professional experience in the cohort created space for new ideas, pushback, vulnerability, and radical honesty, as well as a need for getting on the same page</a:t>
            </a:r>
          </a:p>
        </p:txBody>
      </p:sp>
    </p:spTree>
    <p:extLst>
      <p:ext uri="{BB962C8B-B14F-4D97-AF65-F5344CB8AC3E}">
        <p14:creationId xmlns:p14="http://schemas.microsoft.com/office/powerpoint/2010/main" val="292293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BSCF">
      <a:dk1>
        <a:srgbClr val="000000"/>
      </a:dk1>
      <a:lt1>
        <a:srgbClr val="FFFFFF"/>
      </a:lt1>
      <a:dk2>
        <a:srgbClr val="858585"/>
      </a:dk2>
      <a:lt2>
        <a:srgbClr val="E0E0E0"/>
      </a:lt2>
      <a:accent1>
        <a:srgbClr val="0082DE"/>
      </a:accent1>
      <a:accent2>
        <a:srgbClr val="306BB2"/>
      </a:accent2>
      <a:accent3>
        <a:srgbClr val="605487"/>
      </a:accent3>
      <a:accent4>
        <a:srgbClr val="933C59"/>
      </a:accent4>
      <a:accent5>
        <a:srgbClr val="C3262E"/>
      </a:accent5>
      <a:accent6>
        <a:srgbClr val="F5F3F3"/>
      </a:accent6>
      <a:hlink>
        <a:srgbClr val="0082DE"/>
      </a:hlink>
      <a:folHlink>
        <a:srgbClr val="306B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14975</TotalTime>
  <Words>1109</Words>
  <Application>Microsoft Office PowerPoint</Application>
  <PresentationFormat>On-screen Show (4:3)</PresentationFormat>
  <Paragraphs>216</Paragraphs>
  <Slides>35</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.AppleSystemUIFont</vt:lpstr>
      <vt:lpstr>Adobe Devanagari</vt:lpstr>
      <vt:lpstr>Arial</vt:lpstr>
      <vt:lpstr>Calibri</vt:lpstr>
      <vt:lpstr>Century Gothic</vt:lpstr>
      <vt:lpstr>Courier New</vt:lpstr>
      <vt:lpstr>Georgia</vt:lpstr>
      <vt:lpstr>Helvetica</vt:lpstr>
      <vt:lpstr>Office Theme</vt:lpstr>
      <vt:lpstr>Custom Design</vt:lpstr>
      <vt:lpstr>PowerPoint Presentation</vt:lpstr>
      <vt:lpstr>Seeding Innovations in Prevention from a Human-centered Design Lab for Domestic Violence Prevention, 2018-2021</vt:lpstr>
      <vt:lpstr>PowerPoint Presentation</vt:lpstr>
      <vt:lpstr>The Challenge | Domestic violence by the numbers</vt:lpstr>
      <vt:lpstr>The Vision | Breaking cycles of violence</vt:lpstr>
      <vt:lpstr>PowerPoint Presentation</vt:lpstr>
      <vt:lpstr>The Concept | Human-centered design lab for actionable solutions</vt:lpstr>
      <vt:lpstr>PowerPoint Presentation</vt:lpstr>
      <vt:lpstr>PowerPoint Presentation</vt:lpstr>
      <vt:lpstr>Year 1 |  Six-month design lab</vt:lpstr>
      <vt:lpstr>The Context | Creating resilience amidst turmoil</vt:lpstr>
      <vt:lpstr>Year 2 | Prototyping &amp; iteration</vt:lpstr>
      <vt:lpstr>PowerPoint Presentation</vt:lpstr>
      <vt:lpstr>Year 3 | Incubate &amp; implement</vt:lpstr>
      <vt:lpstr>PowerPoint Presentation</vt:lpstr>
      <vt:lpstr>Anti-Violence Ventures:  Black Men &amp; Boys Take the Lead</vt:lpstr>
      <vt:lpstr>Anti-Violence Ventures:  Black Men &amp; Boys Take the Lead</vt:lpstr>
      <vt:lpstr>Anti-Violence Ventures:  Black Men &amp; Boys Take the Lead</vt:lpstr>
      <vt:lpstr>Anti-Violence Ventures:  Black Men &amp; Boys Take the Lead</vt:lpstr>
      <vt:lpstr>Anti-Violence Ventures:  Black Men &amp; Boys Take the Lead</vt:lpstr>
      <vt:lpstr>Anti-Violence Ventures:  Black Men &amp; Boys Take the Lead</vt:lpstr>
      <vt:lpstr>Anti-Violence Ventures:  Black Men &amp; Boys Take the Lead</vt:lpstr>
      <vt:lpstr>Anti-Violence Ventures:  Black Men &amp; Boys Take the Lead</vt:lpstr>
      <vt:lpstr>Influencers4Justice</vt:lpstr>
      <vt:lpstr>Influencers4Justice</vt:lpstr>
      <vt:lpstr>Influencers4Justice</vt:lpstr>
      <vt:lpstr>Influencers4Justice</vt:lpstr>
      <vt:lpstr>Influencers4Justice</vt:lpstr>
      <vt:lpstr>Influencers4Justice</vt:lpstr>
      <vt:lpstr>Influencers4Justice</vt:lpstr>
      <vt:lpstr>STEEP Human-Centered Design Tool</vt:lpstr>
      <vt:lpstr>STEEP Human-Centered Design Tool</vt:lpstr>
      <vt:lpstr>STEEP Human-Centered Design Tool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delapaz</dc:creator>
  <cp:lastModifiedBy>Shikiri</cp:lastModifiedBy>
  <cp:revision>313</cp:revision>
  <dcterms:created xsi:type="dcterms:W3CDTF">2017-10-17T18:05:05Z</dcterms:created>
  <dcterms:modified xsi:type="dcterms:W3CDTF">2022-09-17T03:29:56Z</dcterms:modified>
</cp:coreProperties>
</file>